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CustomShape 1"/>
          <p:cNvSpPr/>
          <p:nvPr/>
        </p:nvSpPr>
        <p:spPr>
          <a:xfrm>
            <a:off x="0" y="180000"/>
            <a:ext cx="539280" cy="1079280"/>
          </a:xfrm>
          <a:prstGeom prst="rect">
            <a:avLst/>
          </a:prstGeom>
          <a:solidFill>
            <a:srgbClr val="EF2929"/>
          </a:solidFill>
          <a:ln w="0">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504000" y="226080"/>
            <a:ext cx="9072000" cy="94644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 name="PlaceHolder 3"/>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s://towardsdatascience.com/a-comprehensive-guide-to-convolutional-neural-networks-the-eli5-way-3bd2b1164a5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machinelearningmastery.com/best-practices-document-classification-deep-learning/"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ra.com/What-is-difference-between-combined-CNN-RNN-and-3D-CNN"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medium.com/@robert.salgado" TargetMode="External"/><Relationship Id="rId3" Type="http://schemas.openxmlformats.org/officeDocument/2006/relationships/hyperlink" Target="https://towardsdatascience.com/tf-idf-explained-and-python-sklearn-implementation-b020c5e83275" TargetMode="External"/><Relationship Id="rId7" Type="http://schemas.openxmlformats.org/officeDocument/2006/relationships/hyperlink" Target="https://towardsdatascience.com/a-comprehensive-guide-to-convolutional-neural-networks-the-eli5-way-3bd2b1164a53" TargetMode="External"/><Relationship Id="rId12" Type="http://schemas.openxmlformats.org/officeDocument/2006/relationships/hyperlink" Target="https://scikit-learn.org/stable/modules/generated/sklearn.feature_extraction.text.TfidfVectorizer.html" TargetMode="External"/><Relationship Id="rId2" Type="http://schemas.openxmlformats.org/officeDocument/2006/relationships/hyperlink" Target="https://medium.datadriveninvestor.com/how-do-lstm-networks-solve-the-problem-of-vanishing-gradients-a6784971a577" TargetMode="External"/><Relationship Id="rId1" Type="http://schemas.openxmlformats.org/officeDocument/2006/relationships/slideLayout" Target="../slideLayouts/slideLayout1.xml"/><Relationship Id="rId6" Type="http://schemas.openxmlformats.org/officeDocument/2006/relationships/hyperlink" Target="https://towardsdatascience.com/a-comprehensive-guide-to-convolutional-neural-networks-the-eli5-" TargetMode="External"/><Relationship Id="rId11" Type="http://schemas.openxmlformats.org/officeDocument/2006/relationships/hyperlink" Target="https://scikit-learn.org/stable/modules/generated/sklearn.decomposition.NMF.html" TargetMode="External"/><Relationship Id="rId5" Type="http://schemas.openxmlformats.org/officeDocument/2006/relationships/hyperlink" Target="https://towardsdatascience.com/introduction-to-logistic-regression-66248243c148" TargetMode="External"/><Relationship Id="rId10" Type="http://schemas.openxmlformats.org/officeDocument/2006/relationships/hyperlink" Target="https://scikit-/" TargetMode="External"/><Relationship Id="rId4" Type="http://schemas.openxmlformats.org/officeDocument/2006/relationships/hyperlink" Target="https://towardsdatascience.com/understanding-logistic-regression-9b02c2aec102" TargetMode="External"/><Relationship Id="rId9" Type="http://schemas.openxmlformats.org/officeDocument/2006/relationships/hyperlink" Target="https://medium.com/@mrunal68/text-sentiments-classification-with-cnn-and-lstm-f92652bc29fd"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drive.google.com/drive/folders/1G9u06vWn8pO-LEuLZkEPg01548i6ZdKE?usp=sharing"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720000" y="180000"/>
            <a:ext cx="936000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600" b="0" i="1" strike="noStrike" spc="-1">
                <a:solidFill>
                  <a:srgbClr val="000000"/>
                </a:solidFill>
                <a:latin typeface="Arial"/>
                <a:ea typeface="DejaVu Sans"/>
              </a:rPr>
              <a:t>National Institute of Technology Patna</a:t>
            </a:r>
            <a:endParaRPr lang="en-US" sz="3600" b="0" strike="noStrike" spc="-1">
              <a:latin typeface="Arial"/>
            </a:endParaRPr>
          </a:p>
        </p:txBody>
      </p:sp>
      <p:sp>
        <p:nvSpPr>
          <p:cNvPr id="40" name="CustomShape 2"/>
          <p:cNvSpPr/>
          <p:nvPr/>
        </p:nvSpPr>
        <p:spPr>
          <a:xfrm>
            <a:off x="646560" y="1292760"/>
            <a:ext cx="8877240" cy="1363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rmAutofit fontScale="92000" lnSpcReduction="20000"/>
          </a:bodyPr>
          <a:lstStyle/>
          <a:p>
            <a:pPr algn="ctr">
              <a:lnSpc>
                <a:spcPct val="90000"/>
              </a:lnSpc>
              <a:spcBef>
                <a:spcPts val="1001"/>
              </a:spcBef>
              <a:tabLst>
                <a:tab pos="0" algn="l"/>
              </a:tabLst>
            </a:pPr>
            <a:r>
              <a:rPr lang="en-US" sz="2400" b="0" strike="noStrike" spc="-1">
                <a:solidFill>
                  <a:srgbClr val="000000"/>
                </a:solidFill>
                <a:latin typeface="Arial"/>
                <a:ea typeface="DejaVu Sans"/>
              </a:rPr>
              <a:t>MINOR PROJECT (Group -17)</a:t>
            </a:r>
            <a:endParaRPr lang="en-US" sz="2400" b="0" strike="noStrike" spc="-1">
              <a:latin typeface="Arial"/>
            </a:endParaRPr>
          </a:p>
          <a:p>
            <a:pPr algn="ctr">
              <a:lnSpc>
                <a:spcPct val="90000"/>
              </a:lnSpc>
              <a:spcBef>
                <a:spcPts val="1001"/>
              </a:spcBef>
              <a:tabLst>
                <a:tab pos="0" algn="l"/>
              </a:tabLst>
            </a:pPr>
            <a:endParaRPr lang="en-US" sz="2400" b="0" strike="noStrike" spc="-1">
              <a:latin typeface="Arial"/>
            </a:endParaRPr>
          </a:p>
          <a:p>
            <a:pPr algn="ctr">
              <a:lnSpc>
                <a:spcPct val="90000"/>
              </a:lnSpc>
              <a:spcBef>
                <a:spcPts val="1001"/>
              </a:spcBef>
              <a:tabLst>
                <a:tab pos="0" algn="l"/>
              </a:tabLst>
            </a:pPr>
            <a:r>
              <a:rPr lang="en-US" sz="2400" b="1" u="sng" strike="noStrike" spc="-1">
                <a:solidFill>
                  <a:srgbClr val="000000"/>
                </a:solidFill>
                <a:uFillTx/>
                <a:latin typeface="Arial"/>
                <a:ea typeface="DejaVu Sans"/>
              </a:rPr>
              <a:t>CONTEXT BASED SENTIMENT ANALYSIS </a:t>
            </a:r>
            <a:endParaRPr lang="en-US" sz="2400" b="0" strike="noStrike" spc="-1">
              <a:latin typeface="Arial"/>
            </a:endParaRPr>
          </a:p>
          <a:p>
            <a:pPr algn="ctr">
              <a:lnSpc>
                <a:spcPct val="90000"/>
              </a:lnSpc>
              <a:spcBef>
                <a:spcPts val="1001"/>
              </a:spcBef>
              <a:tabLst>
                <a:tab pos="0" algn="l"/>
              </a:tabLst>
            </a:pPr>
            <a:r>
              <a:rPr lang="en-US" sz="2400" b="1" u="sng" strike="noStrike" spc="-1">
                <a:solidFill>
                  <a:srgbClr val="000000"/>
                </a:solidFill>
                <a:uFillTx/>
                <a:latin typeface="Arial"/>
                <a:ea typeface="DejaVu Sans"/>
              </a:rPr>
              <a:t>WITH SARCASM DETECTION ON TWITTER TWEETS</a:t>
            </a:r>
            <a:endParaRPr lang="en-US" sz="2400" b="0" strike="noStrike" spc="-1">
              <a:latin typeface="Arial"/>
            </a:endParaRPr>
          </a:p>
          <a:p>
            <a:pPr algn="ctr">
              <a:lnSpc>
                <a:spcPct val="90000"/>
              </a:lnSpc>
              <a:spcBef>
                <a:spcPts val="1001"/>
              </a:spcBef>
              <a:tabLst>
                <a:tab pos="0" algn="l"/>
              </a:tabLst>
            </a:pPr>
            <a:endParaRPr lang="en-US" sz="2400" b="0" strike="noStrike" spc="-1">
              <a:latin typeface="Arial"/>
            </a:endParaRPr>
          </a:p>
        </p:txBody>
      </p:sp>
      <p:pic>
        <p:nvPicPr>
          <p:cNvPr id="41" name="Picture 5" descr="C:\Users\lenovo\Pictures\Screenshots\Screenshot (482).png"/>
          <p:cNvPicPr/>
          <p:nvPr/>
        </p:nvPicPr>
        <p:blipFill>
          <a:blip r:embed="rId2"/>
          <a:stretch/>
        </p:blipFill>
        <p:spPr>
          <a:xfrm>
            <a:off x="8539920" y="237600"/>
            <a:ext cx="1540440" cy="1133640"/>
          </a:xfrm>
          <a:prstGeom prst="rect">
            <a:avLst/>
          </a:prstGeom>
          <a:ln w="0">
            <a:noFill/>
          </a:ln>
        </p:spPr>
      </p:pic>
      <p:sp>
        <p:nvSpPr>
          <p:cNvPr id="42" name="CustomShape 3"/>
          <p:cNvSpPr/>
          <p:nvPr/>
        </p:nvSpPr>
        <p:spPr>
          <a:xfrm>
            <a:off x="1143000" y="3200400"/>
            <a:ext cx="8229240" cy="199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600" b="1" strike="noStrike" spc="-1">
                <a:solidFill>
                  <a:srgbClr val="000000"/>
                </a:solidFill>
                <a:latin typeface="Arial"/>
                <a:ea typeface="DejaVu Sans"/>
              </a:rPr>
              <a:t>Submitted By:-</a:t>
            </a:r>
            <a:endParaRPr lang="en-US" sz="2600" b="0" strike="noStrike" spc="-1">
              <a:latin typeface="Arial"/>
            </a:endParaRPr>
          </a:p>
          <a:p>
            <a:pPr>
              <a:lnSpc>
                <a:spcPct val="100000"/>
              </a:lnSpc>
            </a:pPr>
            <a:r>
              <a:rPr lang="en-US" sz="2200" b="0" strike="noStrike" spc="-1">
                <a:solidFill>
                  <a:srgbClr val="000000"/>
                </a:solidFill>
                <a:latin typeface="Arial"/>
                <a:ea typeface="DejaVu Sans"/>
              </a:rPr>
              <a:t>Amarjeet Chaudhary   –  1806116</a:t>
            </a:r>
            <a:endParaRPr lang="en-US" sz="2200" b="0" strike="noStrike" spc="-1">
              <a:latin typeface="Arial"/>
            </a:endParaRPr>
          </a:p>
          <a:p>
            <a:pPr>
              <a:lnSpc>
                <a:spcPct val="100000"/>
              </a:lnSpc>
            </a:pPr>
            <a:r>
              <a:rPr lang="en-US" sz="2200" b="0" strike="noStrike" spc="-1">
                <a:solidFill>
                  <a:srgbClr val="000000"/>
                </a:solidFill>
                <a:latin typeface="Arial"/>
                <a:ea typeface="DejaVu Sans"/>
              </a:rPr>
              <a:t>Swapna Sahani           –  1806134</a:t>
            </a:r>
            <a:endParaRPr lang="en-US" sz="2200" b="0" strike="noStrike" spc="-1">
              <a:latin typeface="Arial"/>
            </a:endParaRPr>
          </a:p>
          <a:p>
            <a:pPr>
              <a:lnSpc>
                <a:spcPct val="100000"/>
              </a:lnSpc>
            </a:pPr>
            <a:r>
              <a:rPr lang="en-US" sz="2200" b="0" strike="noStrike" spc="-1">
                <a:solidFill>
                  <a:srgbClr val="000000"/>
                </a:solidFill>
                <a:latin typeface="Arial"/>
                <a:ea typeface="DejaVu Sans"/>
              </a:rPr>
              <a:t>Rohit Singh                  –  1806005</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400" b="0" strike="noStrike" spc="-1">
                <a:solidFill>
                  <a:srgbClr val="000000"/>
                </a:solidFill>
                <a:latin typeface="Arial"/>
                <a:ea typeface="DejaVu Sans"/>
              </a:rPr>
              <a:t>In the Guidance of Dr. Anubha Maurya</a:t>
            </a:r>
            <a:endParaRPr lang="en-US" sz="2400" b="0" strike="noStrike" spc="-1">
              <a:latin typeface="Arial"/>
            </a:endParaRPr>
          </a:p>
        </p:txBody>
      </p:sp>
      <p:grpSp>
        <p:nvGrpSpPr>
          <p:cNvPr id="43" name="Group 4"/>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1. Data Generation for Context Classification :</a:t>
            </a:r>
            <a:endParaRPr lang="en-US" sz="2800" b="0" strike="noStrike" spc="-1">
              <a:latin typeface="Arial"/>
            </a:endParaRPr>
          </a:p>
        </p:txBody>
      </p:sp>
      <p:pic>
        <p:nvPicPr>
          <p:cNvPr id="112" name="Picture 172_0"/>
          <p:cNvPicPr/>
          <p:nvPr/>
        </p:nvPicPr>
        <p:blipFill>
          <a:blip r:embed="rId2"/>
          <a:srcRect l="15563" t="23753" r="40635" b="68185"/>
          <a:stretch/>
        </p:blipFill>
        <p:spPr>
          <a:xfrm rot="21585000">
            <a:off x="603000" y="1155960"/>
            <a:ext cx="6024600" cy="623160"/>
          </a:xfrm>
          <a:prstGeom prst="rect">
            <a:avLst/>
          </a:prstGeom>
          <a:ln w="10800">
            <a:noFill/>
          </a:ln>
        </p:spPr>
      </p:pic>
      <p:pic>
        <p:nvPicPr>
          <p:cNvPr id="113" name="Picture 173_0"/>
          <p:cNvPicPr/>
          <p:nvPr/>
        </p:nvPicPr>
        <p:blipFill>
          <a:blip r:embed="rId2"/>
          <a:srcRect l="15563" t="39891" r="14136" b="48023"/>
          <a:stretch/>
        </p:blipFill>
        <p:spPr>
          <a:xfrm>
            <a:off x="595800" y="1738800"/>
            <a:ext cx="7314840" cy="707040"/>
          </a:xfrm>
          <a:prstGeom prst="rect">
            <a:avLst/>
          </a:prstGeom>
          <a:ln w="10800">
            <a:noFill/>
          </a:ln>
        </p:spPr>
      </p:pic>
      <p:pic>
        <p:nvPicPr>
          <p:cNvPr id="114" name="Picture 174_0"/>
          <p:cNvPicPr/>
          <p:nvPr/>
        </p:nvPicPr>
        <p:blipFill>
          <a:blip r:embed="rId2"/>
          <a:srcRect l="15563" t="51986" r="16407"/>
          <a:stretch/>
        </p:blipFill>
        <p:spPr>
          <a:xfrm>
            <a:off x="457920" y="2370240"/>
            <a:ext cx="6628320" cy="2630880"/>
          </a:xfrm>
          <a:prstGeom prst="rect">
            <a:avLst/>
          </a:prstGeom>
          <a:ln w="10800">
            <a:noFill/>
          </a:ln>
        </p:spPr>
      </p:pic>
      <p:sp>
        <p:nvSpPr>
          <p:cNvPr id="115" name="CustomShape 2"/>
          <p:cNvSpPr/>
          <p:nvPr/>
        </p:nvSpPr>
        <p:spPr>
          <a:xfrm>
            <a:off x="2286000" y="52578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 fig 1.1 ]</a:t>
            </a:r>
            <a:endParaRPr lang="en-US" sz="1400" b="0" strike="noStrike" spc="-1">
              <a:latin typeface="Arial"/>
            </a:endParaRPr>
          </a:p>
        </p:txBody>
      </p:sp>
      <p:grpSp>
        <p:nvGrpSpPr>
          <p:cNvPr id="116" name="Group 3"/>
          <p:cNvGrpSpPr/>
          <p:nvPr/>
        </p:nvGrpSpPr>
        <p:grpSpPr>
          <a:xfrm>
            <a:off x="0" y="0"/>
            <a:ext cx="0" cy="0"/>
            <a:chOff x="0" y="0"/>
            <a:chExt cx="0" cy="0"/>
          </a:xfrm>
        </p:grpSpPr>
      </p:grpSp>
      <p:grpSp>
        <p:nvGrpSpPr>
          <p:cNvPr id="117" name="Group 4"/>
          <p:cNvGrpSpPr/>
          <p:nvPr/>
        </p:nvGrpSpPr>
        <p:grpSpPr>
          <a:xfrm>
            <a:off x="0" y="0"/>
            <a:ext cx="0" cy="0"/>
            <a:chOff x="0" y="0"/>
            <a:chExt cx="0" cy="0"/>
          </a:xfrm>
        </p:grpSpPr>
      </p:grpSp>
      <p:sp>
        <p:nvSpPr>
          <p:cNvPr id="118" name="TextShape 5"/>
          <p:cNvSpPr txBox="1"/>
          <p:nvPr/>
        </p:nvSpPr>
        <p:spPr>
          <a:xfrm>
            <a:off x="3200040" y="5257800"/>
            <a:ext cx="5943960" cy="313200"/>
          </a:xfrm>
          <a:prstGeom prst="rect">
            <a:avLst/>
          </a:prstGeom>
          <a:noFill/>
          <a:ln w="0">
            <a:noFill/>
          </a:ln>
        </p:spPr>
        <p:txBody>
          <a:bodyPr lIns="90000" tIns="45000" rIns="90000" bIns="45000">
            <a:noAutofit/>
          </a:bodyPr>
          <a:lstStyle/>
          <a:p>
            <a:r>
              <a:rPr lang="en-US" sz="1400" b="0" strike="noStrike" spc="-1">
                <a:latin typeface="Arial"/>
              </a:rPr>
              <a:t>Above fig. Show the creation of data using Wikipedia module in python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Converting To Csv : </a:t>
            </a:r>
            <a:endParaRPr lang="en-US" sz="2800" b="0" strike="noStrike" spc="-1">
              <a:latin typeface="Arial"/>
            </a:endParaRPr>
          </a:p>
        </p:txBody>
      </p:sp>
      <p:pic>
        <p:nvPicPr>
          <p:cNvPr id="120" name="Picture 176_0"/>
          <p:cNvPicPr/>
          <p:nvPr/>
        </p:nvPicPr>
        <p:blipFill>
          <a:blip r:embed="rId2"/>
          <a:srcRect l="15563" t="26579" r="52697" b="19794"/>
          <a:stretch/>
        </p:blipFill>
        <p:spPr>
          <a:xfrm>
            <a:off x="2743200" y="1120320"/>
            <a:ext cx="4114440" cy="3908520"/>
          </a:xfrm>
          <a:prstGeom prst="rect">
            <a:avLst/>
          </a:prstGeom>
          <a:ln w="10800">
            <a:noFill/>
          </a:ln>
        </p:spPr>
      </p:pic>
      <p:sp>
        <p:nvSpPr>
          <p:cNvPr id="121" name="CustomShape 2"/>
          <p:cNvSpPr/>
          <p:nvPr/>
        </p:nvSpPr>
        <p:spPr>
          <a:xfrm>
            <a:off x="4114800" y="52578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1.2 ]</a:t>
            </a:r>
            <a:endParaRPr lang="en-US" sz="1400" b="0" strike="noStrike" spc="-1">
              <a:latin typeface="Arial"/>
            </a:endParaRPr>
          </a:p>
        </p:txBody>
      </p:sp>
      <p:sp>
        <p:nvSpPr>
          <p:cNvPr id="122" name="TextShape 3"/>
          <p:cNvSpPr txBox="1"/>
          <p:nvPr/>
        </p:nvSpPr>
        <p:spPr>
          <a:xfrm>
            <a:off x="5029200" y="5257800"/>
            <a:ext cx="4343400" cy="290160"/>
          </a:xfrm>
          <a:prstGeom prst="rect">
            <a:avLst/>
          </a:prstGeom>
          <a:noFill/>
          <a:ln w="0">
            <a:noFill/>
          </a:ln>
        </p:spPr>
        <p:txBody>
          <a:bodyPr lIns="90000" tIns="45000" rIns="90000" bIns="45000">
            <a:noAutofit/>
          </a:bodyPr>
          <a:lstStyle/>
          <a:p>
            <a:r>
              <a:rPr lang="en-US" sz="1400" b="0" strike="noStrike" spc="-1">
                <a:latin typeface="Arial"/>
              </a:rPr>
              <a:t>Converting the data to csv format for further use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Creating Context classification Module with NMF</a:t>
            </a:r>
            <a:r>
              <a:rPr lang="en-US" sz="3300" b="1" strike="noStrike" spc="-1">
                <a:solidFill>
                  <a:srgbClr val="333333"/>
                </a:solidFill>
                <a:latin typeface="Noto Sans Regular"/>
                <a:ea typeface="DejaVu Sans"/>
              </a:rPr>
              <a:t>:</a:t>
            </a:r>
            <a:endParaRPr lang="en-US" sz="3300" b="0" strike="noStrike" spc="-1">
              <a:latin typeface="Arial"/>
            </a:endParaRPr>
          </a:p>
        </p:txBody>
      </p:sp>
      <p:sp>
        <p:nvSpPr>
          <p:cNvPr id="124" name="CustomShape 2"/>
          <p:cNvSpPr/>
          <p:nvPr/>
        </p:nvSpPr>
        <p:spPr>
          <a:xfrm>
            <a:off x="457200" y="13716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1400" b="0" strike="noStrike" spc="-1">
                <a:solidFill>
                  <a:srgbClr val="333333"/>
                </a:solidFill>
                <a:latin typeface="Noto Sans Regular"/>
                <a:ea typeface="DejaVu Sans"/>
              </a:rPr>
              <a:t>Non-Negative Matrix Factorization (NMF) is an unsupervised technique so there are no labeling of topics that the module will be trained on. The way it works is that, NMF decomposes (or factorizes) high-dimensional vectors into a lower-dimensional representation. These lower-dimensional vectors are non-negative which also means their coefficients are non-negative.</a:t>
            </a:r>
            <a:endParaRPr lang="en-US" sz="14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400" b="0" strike="noStrike" spc="-1">
                <a:solidFill>
                  <a:srgbClr val="333333"/>
                </a:solidFill>
                <a:latin typeface="Noto Sans Regular"/>
                <a:ea typeface="DejaVu Sans"/>
              </a:rPr>
              <a:t>Using the original matrix (A), NMF will give you two matrices (W and H). W is the topics it found and H is the coefficients (weights) for those topics. In other words, A is articles by words (original), H is articles by topics and W is topics by words.</a:t>
            </a:r>
            <a:endParaRPr lang="en-US" sz="14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400" b="0" strike="noStrike" spc="-1">
                <a:solidFill>
                  <a:srgbClr val="333333"/>
                </a:solidFill>
                <a:latin typeface="Noto Sans Regular"/>
                <a:ea typeface="DejaVu Sans"/>
              </a:rPr>
              <a:t>So assuming 301 articles, 5000 words and 30 topics we would get the following 3 matrices:</a:t>
            </a:r>
            <a:endParaRPr lang="en-US" sz="1400" b="0" strike="noStrike" spc="-1">
              <a:latin typeface="Arial"/>
            </a:endParaRPr>
          </a:p>
          <a:p>
            <a:pPr>
              <a:lnSpc>
                <a:spcPct val="100000"/>
              </a:lnSpc>
              <a:spcAft>
                <a:spcPts val="1060"/>
              </a:spcAft>
            </a:pPr>
            <a:endParaRPr lang="en-US" sz="1400" b="0" strike="noStrike" spc="-1">
              <a:latin typeface="Arial"/>
            </a:endParaRPr>
          </a:p>
        </p:txBody>
      </p:sp>
      <p:pic>
        <p:nvPicPr>
          <p:cNvPr id="125" name="Picture 179_0"/>
          <p:cNvPicPr/>
          <p:nvPr/>
        </p:nvPicPr>
        <p:blipFill>
          <a:blip r:embed="rId2"/>
          <a:srcRect l="26902" t="47953" r="27746" b="27865"/>
          <a:stretch/>
        </p:blipFill>
        <p:spPr>
          <a:xfrm>
            <a:off x="1143000" y="3566520"/>
            <a:ext cx="6400080" cy="1919160"/>
          </a:xfrm>
          <a:prstGeom prst="rect">
            <a:avLst/>
          </a:prstGeom>
          <a:ln w="1080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Processing with TfidfVectorizer :</a:t>
            </a:r>
            <a:r>
              <a:rPr lang="en-US" sz="2800" b="1" strike="noStrike" spc="-1">
                <a:solidFill>
                  <a:srgbClr val="333333"/>
                </a:solidFill>
                <a:latin typeface="Noto Sans Regular"/>
                <a:ea typeface="DejaVu Sans"/>
              </a:rPr>
              <a:t> </a:t>
            </a:r>
            <a:endParaRPr lang="en-US" sz="2800" b="0" strike="noStrike" spc="-1">
              <a:latin typeface="Arial"/>
            </a:endParaRPr>
          </a:p>
        </p:txBody>
      </p:sp>
      <p:sp>
        <p:nvSpPr>
          <p:cNvPr id="127"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TfidfVectorizer(max_df=max_df,min_df=min_df,stop_words='english')</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max_df is used for removing data values that appear too frequently, also known as "corpus-specific stop words".</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min_df is used for removing terms that appear too infrequently.</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1" strike="noStrike" spc="-1">
                <a:solidFill>
                  <a:srgbClr val="333333"/>
                </a:solidFill>
                <a:latin typeface="Noto Sans Regular"/>
                <a:ea typeface="DejaVu Sans"/>
              </a:rPr>
              <a:t>Example : </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max_df = 0.90 means "It ignores terms that appear in more than 90% of the documents".</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max_df = 90 means "It ignores terms that appear in more than 90 documents".</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min_df = 0.02 means "ignore terms that appear in less than 2% of the documents".</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min_df = 2 means "ignore terms that appear in less than 2 documents".</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82"/>
          <p:cNvPicPr/>
          <p:nvPr/>
        </p:nvPicPr>
        <p:blipFill>
          <a:blip r:embed="rId2"/>
          <a:srcRect l="15563" t="19724" r="14136" b="70941"/>
          <a:stretch/>
        </p:blipFill>
        <p:spPr>
          <a:xfrm>
            <a:off x="1143000" y="969120"/>
            <a:ext cx="8457480" cy="630720"/>
          </a:xfrm>
          <a:prstGeom prst="rect">
            <a:avLst/>
          </a:prstGeom>
          <a:ln w="10800">
            <a:noFill/>
          </a:ln>
        </p:spPr>
      </p:pic>
      <p:pic>
        <p:nvPicPr>
          <p:cNvPr id="129" name="Picture 183_0"/>
          <p:cNvPicPr/>
          <p:nvPr/>
        </p:nvPicPr>
        <p:blipFill>
          <a:blip r:embed="rId2"/>
          <a:srcRect l="15563" t="43920" r="16407" b="12393"/>
          <a:stretch/>
        </p:blipFill>
        <p:spPr>
          <a:xfrm>
            <a:off x="1143000" y="1600200"/>
            <a:ext cx="8228520" cy="2971080"/>
          </a:xfrm>
          <a:prstGeom prst="rect">
            <a:avLst/>
          </a:prstGeom>
          <a:ln w="10800">
            <a:noFill/>
          </a:ln>
        </p:spPr>
      </p:pic>
      <p:sp>
        <p:nvSpPr>
          <p:cNvPr id="130" name="CustomShape 1"/>
          <p:cNvSpPr/>
          <p:nvPr/>
        </p:nvSpPr>
        <p:spPr>
          <a:xfrm>
            <a:off x="914400" y="455040"/>
            <a:ext cx="6857640" cy="45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600" b="1" i="1" strike="noStrike" spc="-1">
                <a:solidFill>
                  <a:srgbClr val="000000"/>
                </a:solidFill>
                <a:latin typeface="Arial"/>
                <a:ea typeface="DejaVu Sans"/>
              </a:rPr>
              <a:t>Word to Real Number Output </a:t>
            </a:r>
            <a:r>
              <a:rPr lang="en-US" sz="2600" b="1" strike="noStrike" spc="-1">
                <a:solidFill>
                  <a:srgbClr val="000000"/>
                </a:solidFill>
                <a:latin typeface="Arial"/>
                <a:ea typeface="DejaVu Sans"/>
              </a:rPr>
              <a:t>:</a:t>
            </a:r>
            <a:endParaRPr lang="en-US" sz="2600" b="0" strike="noStrike" spc="-1">
              <a:latin typeface="Arial"/>
            </a:endParaRPr>
          </a:p>
        </p:txBody>
      </p:sp>
      <p:sp>
        <p:nvSpPr>
          <p:cNvPr id="131" name="CustomShape 2"/>
          <p:cNvSpPr/>
          <p:nvPr/>
        </p:nvSpPr>
        <p:spPr>
          <a:xfrm>
            <a:off x="2971800" y="50292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1.3 ]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84"/>
          <p:cNvPicPr/>
          <p:nvPr/>
        </p:nvPicPr>
        <p:blipFill>
          <a:blip r:embed="rId2"/>
          <a:srcRect l="13944" t="19716" r="14136" b="15761"/>
          <a:stretch/>
        </p:blipFill>
        <p:spPr>
          <a:xfrm>
            <a:off x="685800" y="1143000"/>
            <a:ext cx="7701120" cy="3885480"/>
          </a:xfrm>
          <a:prstGeom prst="rect">
            <a:avLst/>
          </a:prstGeom>
          <a:ln w="10800">
            <a:noFill/>
          </a:ln>
        </p:spPr>
      </p:pic>
      <p:sp>
        <p:nvSpPr>
          <p:cNvPr id="133" name="CustomShape 1"/>
          <p:cNvSpPr/>
          <p:nvPr/>
        </p:nvSpPr>
        <p:spPr>
          <a:xfrm>
            <a:off x="3657600" y="50292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1.4 ]</a:t>
            </a:r>
            <a:endParaRPr lang="en-US" sz="1400" b="0" strike="noStrike" spc="-1">
              <a:latin typeface="Arial"/>
            </a:endParaRPr>
          </a:p>
        </p:txBody>
      </p:sp>
      <p:sp>
        <p:nvSpPr>
          <p:cNvPr id="134" name="CustomShape 2"/>
          <p:cNvSpPr/>
          <p:nvPr/>
        </p:nvSpPr>
        <p:spPr>
          <a:xfrm>
            <a:off x="685800" y="457200"/>
            <a:ext cx="9143640" cy="68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600" b="1" i="1" strike="noStrike" spc="-1">
                <a:solidFill>
                  <a:srgbClr val="000000"/>
                </a:solidFill>
                <a:latin typeface="Arial"/>
                <a:ea typeface="DejaVu Sans"/>
              </a:rPr>
              <a:t>Snippet for Context Classification module component :</a:t>
            </a:r>
            <a:endParaRPr lang="en-US" sz="2600" b="0" strike="noStrike" spc="-1">
              <a:latin typeface="Arial"/>
            </a:endParaRPr>
          </a:p>
        </p:txBody>
      </p:sp>
      <p:grpSp>
        <p:nvGrpSpPr>
          <p:cNvPr id="135"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85"/>
          <p:cNvPicPr/>
          <p:nvPr/>
        </p:nvPicPr>
        <p:blipFill>
          <a:blip r:embed="rId2"/>
          <a:srcRect l="13292" t="27795" r="27751" b="19794"/>
          <a:stretch/>
        </p:blipFill>
        <p:spPr>
          <a:xfrm>
            <a:off x="799920" y="971280"/>
            <a:ext cx="7200720" cy="3600360"/>
          </a:xfrm>
          <a:prstGeom prst="rect">
            <a:avLst/>
          </a:prstGeom>
          <a:ln w="10800">
            <a:noFill/>
          </a:ln>
        </p:spPr>
      </p:pic>
      <p:sp>
        <p:nvSpPr>
          <p:cNvPr id="137" name="CustomShape 1"/>
          <p:cNvSpPr/>
          <p:nvPr/>
        </p:nvSpPr>
        <p:spPr>
          <a:xfrm>
            <a:off x="1143000" y="457200"/>
            <a:ext cx="2742840" cy="45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600" b="1" i="1" strike="noStrike" spc="-1">
                <a:solidFill>
                  <a:srgbClr val="000000"/>
                </a:solidFill>
                <a:latin typeface="Arial"/>
                <a:ea typeface="DejaVu Sans"/>
              </a:rPr>
              <a:t>Output : </a:t>
            </a:r>
            <a:endParaRPr lang="en-US" sz="2600" b="0" strike="noStrike" spc="-1">
              <a:latin typeface="Arial"/>
            </a:endParaRPr>
          </a:p>
        </p:txBody>
      </p:sp>
      <p:sp>
        <p:nvSpPr>
          <p:cNvPr id="138" name="CustomShape 2"/>
          <p:cNvSpPr/>
          <p:nvPr/>
        </p:nvSpPr>
        <p:spPr>
          <a:xfrm>
            <a:off x="2971800" y="50292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1.5 ]</a:t>
            </a:r>
            <a:endParaRPr lang="en-US" sz="1400" b="0" strike="noStrike" spc="-1">
              <a:latin typeface="Arial"/>
            </a:endParaRPr>
          </a:p>
        </p:txBody>
      </p:sp>
      <p:grpSp>
        <p:nvGrpSpPr>
          <p:cNvPr id="139" name="Group 3"/>
          <p:cNvGrpSpPr/>
          <p:nvPr/>
        </p:nvGrpSpPr>
        <p:grpSpPr>
          <a:xfrm>
            <a:off x="0" y="0"/>
            <a:ext cx="0" cy="0"/>
            <a:chOff x="0" y="0"/>
            <a:chExt cx="0" cy="0"/>
          </a:xfrm>
        </p:grpSpPr>
      </p:grpSp>
      <p:sp>
        <p:nvSpPr>
          <p:cNvPr id="140" name="TextShape 4"/>
          <p:cNvSpPr txBox="1"/>
          <p:nvPr/>
        </p:nvSpPr>
        <p:spPr>
          <a:xfrm>
            <a:off x="3886200" y="5028840"/>
            <a:ext cx="5715000" cy="290160"/>
          </a:xfrm>
          <a:prstGeom prst="rect">
            <a:avLst/>
          </a:prstGeom>
          <a:noFill/>
          <a:ln w="0">
            <a:noFill/>
          </a:ln>
        </p:spPr>
        <p:txBody>
          <a:bodyPr lIns="90000" tIns="45000" rIns="90000" bIns="45000">
            <a:noAutofit/>
          </a:bodyPr>
          <a:lstStyle/>
          <a:p>
            <a:r>
              <a:rPr lang="en-US" sz="1400" b="0" strike="noStrike" spc="-1">
                <a:latin typeface="Arial"/>
              </a:rPr>
              <a:t>Output shows the classification report of context classification module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432000" indent="-323280">
              <a:lnSpc>
                <a:spcPct val="100000"/>
              </a:lnSpc>
              <a:spcAft>
                <a:spcPts val="1060"/>
              </a:spcAft>
              <a:buClr>
                <a:srgbClr val="EF2929"/>
              </a:buClr>
              <a:buSzPct val="45000"/>
              <a:buFont typeface="Wingdings" charset="2"/>
              <a:buChar char=""/>
            </a:pPr>
            <a:r>
              <a:rPr lang="en-US" sz="2600" b="1" strike="noStrike" spc="-1">
                <a:solidFill>
                  <a:srgbClr val="333333"/>
                </a:solidFill>
                <a:latin typeface="Noto Sans Regular"/>
                <a:ea typeface="DejaVu Sans"/>
              </a:rPr>
              <a:t>2. Sarcasm Detection Module With CNN:</a:t>
            </a:r>
            <a:endParaRPr lang="en-US" sz="2600" b="0" strike="noStrike" spc="-1">
              <a:latin typeface="Arial"/>
            </a:endParaRPr>
          </a:p>
        </p:txBody>
      </p:sp>
      <p:sp>
        <p:nvSpPr>
          <p:cNvPr id="142"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A Convolutional Neural Network (CNN) is a Deep Learning algorithm which can take in an input image, assign importance (learnable weights and biases) to various aspects/objects in the image and be able to differentiate one from the other. The pre-processing required in a ConvNet is much lower as compared to other classification algorithms. While in primitive methods filters are hand-engineered, with enough training, ConvNets have the ability to learn these filters/characteristics.</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The architecture of a ConvNet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endParaRPr lang="en-US" sz="1500" b="0" strike="noStrike" spc="-1">
              <a:latin typeface="Arial"/>
            </a:endParaRPr>
          </a:p>
        </p:txBody>
      </p:sp>
      <p:grpSp>
        <p:nvGrpSpPr>
          <p:cNvPr id="143"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601200" y="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Working of CNN : </a:t>
            </a:r>
            <a:endParaRPr lang="en-US" sz="2800" b="0" strike="noStrike" spc="-1">
              <a:latin typeface="Arial"/>
            </a:endParaRPr>
          </a:p>
        </p:txBody>
      </p:sp>
      <p:pic>
        <p:nvPicPr>
          <p:cNvPr id="145" name="Picture 137_0"/>
          <p:cNvPicPr/>
          <p:nvPr/>
        </p:nvPicPr>
        <p:blipFill>
          <a:blip r:embed="rId2"/>
          <a:srcRect l="24309" t="47791" r="63484" b="32165"/>
          <a:stretch/>
        </p:blipFill>
        <p:spPr>
          <a:xfrm>
            <a:off x="686160" y="1143000"/>
            <a:ext cx="1485000" cy="1370880"/>
          </a:xfrm>
          <a:prstGeom prst="rect">
            <a:avLst/>
          </a:prstGeom>
          <a:ln w="10800">
            <a:noFill/>
          </a:ln>
        </p:spPr>
      </p:pic>
      <p:sp>
        <p:nvSpPr>
          <p:cNvPr id="146" name="Line 2"/>
          <p:cNvSpPr/>
          <p:nvPr/>
        </p:nvSpPr>
        <p:spPr>
          <a:xfrm>
            <a:off x="2286000" y="1828800"/>
            <a:ext cx="1828800" cy="0"/>
          </a:xfrm>
          <a:prstGeom prst="line">
            <a:avLst/>
          </a:prstGeom>
          <a:ln w="10800">
            <a:solidFill>
              <a:srgbClr val="000000"/>
            </a:solidFill>
            <a:round/>
            <a:tailEnd type="triangle" w="med" len="med"/>
          </a:ln>
        </p:spPr>
        <p:style>
          <a:lnRef idx="0">
            <a:scrgbClr r="0" g="0" b="0"/>
          </a:lnRef>
          <a:fillRef idx="0">
            <a:scrgbClr r="0" g="0" b="0"/>
          </a:fillRef>
          <a:effectRef idx="0">
            <a:scrgbClr r="0" g="0" b="0"/>
          </a:effectRef>
          <a:fontRef idx="minor"/>
        </p:style>
      </p:sp>
      <p:sp>
        <p:nvSpPr>
          <p:cNvPr id="147" name="CustomShape 3"/>
          <p:cNvSpPr/>
          <p:nvPr/>
        </p:nvSpPr>
        <p:spPr>
          <a:xfrm>
            <a:off x="2286000" y="1482480"/>
            <a:ext cx="15994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22 activated</a:t>
            </a:r>
            <a:endParaRPr lang="en-US" sz="1800" b="0" strike="noStrike" spc="-1">
              <a:latin typeface="Arial"/>
            </a:endParaRPr>
          </a:p>
        </p:txBody>
      </p:sp>
      <p:pic>
        <p:nvPicPr>
          <p:cNvPr id="148" name="Picture 140_0"/>
          <p:cNvPicPr/>
          <p:nvPr/>
        </p:nvPicPr>
        <p:blipFill>
          <a:blip r:embed="rId2"/>
          <a:srcRect l="24309" t="47791" r="63484" b="32165"/>
          <a:stretch/>
        </p:blipFill>
        <p:spPr>
          <a:xfrm>
            <a:off x="4229280" y="1080000"/>
            <a:ext cx="1485000" cy="1370880"/>
          </a:xfrm>
          <a:prstGeom prst="rect">
            <a:avLst/>
          </a:prstGeom>
          <a:ln w="10800">
            <a:noFill/>
          </a:ln>
        </p:spPr>
      </p:pic>
      <p:sp>
        <p:nvSpPr>
          <p:cNvPr id="149" name="CustomShape 4"/>
          <p:cNvSpPr/>
          <p:nvPr/>
        </p:nvSpPr>
        <p:spPr>
          <a:xfrm>
            <a:off x="4572000" y="1600200"/>
            <a:ext cx="227880" cy="227880"/>
          </a:xfrm>
          <a:prstGeom prst="rect">
            <a:avLst/>
          </a:prstGeom>
          <a:solidFill>
            <a:srgbClr val="FFFFFF">
              <a:alpha val="11000"/>
            </a:srgbClr>
          </a:solidFill>
          <a:ln w="10800">
            <a:solidFill>
              <a:srgbClr val="000000"/>
            </a:solidFill>
            <a:round/>
          </a:ln>
        </p:spPr>
        <p:style>
          <a:lnRef idx="0">
            <a:scrgbClr r="0" g="0" b="0"/>
          </a:lnRef>
          <a:fillRef idx="0">
            <a:scrgbClr r="0" g="0" b="0"/>
          </a:fillRef>
          <a:effectRef idx="0">
            <a:scrgbClr r="0" g="0" b="0"/>
          </a:effectRef>
          <a:fontRef idx="minor"/>
        </p:style>
      </p:sp>
      <p:sp>
        <p:nvSpPr>
          <p:cNvPr id="150" name="CustomShape 5"/>
          <p:cNvSpPr/>
          <p:nvPr/>
        </p:nvSpPr>
        <p:spPr>
          <a:xfrm>
            <a:off x="4229280" y="2057400"/>
            <a:ext cx="227880" cy="22788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1" name="CustomShape 6"/>
          <p:cNvSpPr/>
          <p:nvPr/>
        </p:nvSpPr>
        <p:spPr>
          <a:xfrm>
            <a:off x="5029200" y="1600200"/>
            <a:ext cx="227880" cy="22788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2" name="CustomShape 7"/>
          <p:cNvSpPr/>
          <p:nvPr/>
        </p:nvSpPr>
        <p:spPr>
          <a:xfrm flipH="1">
            <a:off x="4564440" y="2057400"/>
            <a:ext cx="227880" cy="22788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3" name="CustomShape 8"/>
          <p:cNvSpPr/>
          <p:nvPr/>
        </p:nvSpPr>
        <p:spPr>
          <a:xfrm>
            <a:off x="4229280" y="1143000"/>
            <a:ext cx="227880" cy="22788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4" name="CustomShape 9"/>
          <p:cNvSpPr/>
          <p:nvPr/>
        </p:nvSpPr>
        <p:spPr>
          <a:xfrm>
            <a:off x="4229280" y="1600200"/>
            <a:ext cx="227880" cy="22788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5" name="CustomShape 10"/>
          <p:cNvSpPr/>
          <p:nvPr/>
        </p:nvSpPr>
        <p:spPr>
          <a:xfrm>
            <a:off x="4572000" y="1151280"/>
            <a:ext cx="227880" cy="219600"/>
          </a:xfrm>
          <a:prstGeom prst="ellipse">
            <a:avLst/>
          </a:prstGeom>
          <a:noFill/>
          <a:ln w="10800">
            <a:solidFill>
              <a:srgbClr val="000000"/>
            </a:solidFill>
            <a:round/>
          </a:ln>
        </p:spPr>
        <p:style>
          <a:lnRef idx="0">
            <a:scrgbClr r="0" g="0" b="0"/>
          </a:lnRef>
          <a:fillRef idx="0">
            <a:scrgbClr r="0" g="0" b="0"/>
          </a:fillRef>
          <a:effectRef idx="0">
            <a:scrgbClr r="0" g="0" b="0"/>
          </a:effectRef>
          <a:fontRef idx="minor"/>
        </p:style>
      </p:sp>
      <p:sp>
        <p:nvSpPr>
          <p:cNvPr id="156" name="CustomShape 11"/>
          <p:cNvSpPr/>
          <p:nvPr/>
        </p:nvSpPr>
        <p:spPr>
          <a:xfrm>
            <a:off x="6400800" y="1143000"/>
            <a:ext cx="2742480" cy="85752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Matrix Value is updated as per the neuron weight</a:t>
            </a:r>
            <a:endParaRPr lang="en-US" sz="1800" b="0" strike="noStrike" spc="-1">
              <a:latin typeface="Arial"/>
            </a:endParaRPr>
          </a:p>
          <a:p>
            <a:pPr>
              <a:lnSpc>
                <a:spcPct val="100000"/>
              </a:lnSpc>
            </a:pPr>
            <a:r>
              <a:rPr lang="en-US" sz="1800" b="0" strike="noStrike" spc="-1">
                <a:solidFill>
                  <a:srgbClr val="000000"/>
                </a:solidFill>
                <a:latin typeface="Arial"/>
                <a:ea typeface="DejaVu Sans"/>
              </a:rPr>
              <a:t>Updation formula.</a:t>
            </a:r>
            <a:endParaRPr lang="en-US" sz="1800" b="0" strike="noStrike" spc="-1">
              <a:latin typeface="Arial"/>
            </a:endParaRPr>
          </a:p>
        </p:txBody>
      </p:sp>
      <p:pic>
        <p:nvPicPr>
          <p:cNvPr id="157" name="Picture 149_0"/>
          <p:cNvPicPr/>
          <p:nvPr/>
        </p:nvPicPr>
        <p:blipFill>
          <a:blip r:embed="rId3"/>
          <a:srcRect l="26902" t="30569" r="27746" b="27865"/>
          <a:stretch/>
        </p:blipFill>
        <p:spPr>
          <a:xfrm>
            <a:off x="2057400" y="2514960"/>
            <a:ext cx="5942880" cy="2742840"/>
          </a:xfrm>
          <a:prstGeom prst="rect">
            <a:avLst/>
          </a:prstGeom>
          <a:ln w="10800">
            <a:noFill/>
          </a:ln>
        </p:spPr>
      </p:pic>
      <p:sp>
        <p:nvSpPr>
          <p:cNvPr id="158" name="CustomShape 12"/>
          <p:cNvSpPr/>
          <p:nvPr/>
        </p:nvSpPr>
        <p:spPr>
          <a:xfrm>
            <a:off x="3429000" y="5257800"/>
            <a:ext cx="411480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2.1 reference : </a:t>
            </a:r>
            <a:r>
              <a:rPr lang="en-US" sz="1400" b="0" strike="noStrike" spc="-1">
                <a:solidFill>
                  <a:srgbClr val="000000"/>
                </a:solidFill>
                <a:latin typeface="Arial"/>
                <a:ea typeface="DejaVu Sans"/>
                <a:hlinkClick r:id="rId4"/>
              </a:rPr>
              <a:t>towardsdatascience</a:t>
            </a:r>
            <a:r>
              <a:rPr lang="en-US" sz="1400" b="0" strike="noStrike" spc="-1">
                <a:solidFill>
                  <a:srgbClr val="000000"/>
                </a:solidFill>
                <a:latin typeface="Arial"/>
                <a:ea typeface="DejaVu Sans"/>
              </a:rPr>
              <a:t>]</a:t>
            </a:r>
            <a:endParaRPr lang="en-US" sz="1400" b="0" strike="noStrike" spc="-1">
              <a:latin typeface="Arial"/>
            </a:endParaRPr>
          </a:p>
        </p:txBody>
      </p:sp>
      <p:grpSp>
        <p:nvGrpSpPr>
          <p:cNvPr id="159" name="Group 13"/>
          <p:cNvGrpSpPr/>
          <p:nvPr/>
        </p:nvGrpSpPr>
        <p:grpSpPr>
          <a:xfrm>
            <a:off x="0" y="0"/>
            <a:ext cx="0" cy="0"/>
            <a:chOff x="0" y="0"/>
            <a:chExt cx="0" cy="0"/>
          </a:xfrm>
        </p:grpSpPr>
      </p:grpSp>
      <p:grpSp>
        <p:nvGrpSpPr>
          <p:cNvPr id="160" name="Group 14"/>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How it works for words ?</a:t>
            </a:r>
            <a:endParaRPr lang="en-US" sz="2800" b="0" strike="noStrike" spc="-1">
              <a:latin typeface="Arial"/>
            </a:endParaRPr>
          </a:p>
        </p:txBody>
      </p:sp>
      <p:sp>
        <p:nvSpPr>
          <p:cNvPr id="162" name="CustomShape 2"/>
          <p:cNvSpPr/>
          <p:nvPr/>
        </p:nvSpPr>
        <p:spPr>
          <a:xfrm>
            <a:off x="601200" y="126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108360">
              <a:lnSpc>
                <a:spcPct val="100000"/>
              </a:lnSpc>
              <a:spcAft>
                <a:spcPts val="1060"/>
              </a:spcAft>
            </a:pPr>
            <a:r>
              <a:rPr lang="en-US" sz="1200" b="0" strike="noStrike" spc="-1">
                <a:solidFill>
                  <a:srgbClr val="333333"/>
                </a:solidFill>
                <a:latin typeface="Noto Sans Regular"/>
                <a:ea typeface="DejaVu Sans"/>
              </a:rPr>
              <a:t>Images are just some points in space,just like</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the word vectors are. By representing each word</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with a vector of numbers of a specific length </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and stacking a bunch of words on top </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of each other, we get an “image.” Computer vision </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filters usually have the same width and height</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and slide over local parts of an image. In NLP,</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we typically use filters that slide over word </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embeddings — matrix rows. Therefore,  filters</a:t>
            </a:r>
            <a:endParaRPr lang="en-US" sz="1200" b="0" strike="noStrike" spc="-1">
              <a:latin typeface="Arial"/>
            </a:endParaRPr>
          </a:p>
          <a:p>
            <a:pPr marL="108360">
              <a:lnSpc>
                <a:spcPct val="100000"/>
              </a:lnSpc>
              <a:spcAft>
                <a:spcPts val="1060"/>
              </a:spcAft>
            </a:pPr>
            <a:r>
              <a:rPr lang="en-US" sz="1200" b="0" strike="noStrike" spc="-1">
                <a:solidFill>
                  <a:srgbClr val="333333"/>
                </a:solidFill>
                <a:latin typeface="Noto Sans Regular"/>
                <a:ea typeface="DejaVu Sans"/>
              </a:rPr>
              <a:t>usually have the same width as the length of the word embeddings. </a:t>
            </a:r>
            <a:endParaRPr lang="en-US" sz="1200" b="0" strike="noStrike" spc="-1">
              <a:latin typeface="Arial"/>
            </a:endParaRPr>
          </a:p>
        </p:txBody>
      </p:sp>
      <p:pic>
        <p:nvPicPr>
          <p:cNvPr id="163" name="Picture 159_0"/>
          <p:cNvPicPr/>
          <p:nvPr/>
        </p:nvPicPr>
        <p:blipFill>
          <a:blip r:embed="rId2"/>
          <a:srcRect l="31439" t="22270" r="27746" b="9186"/>
          <a:stretch/>
        </p:blipFill>
        <p:spPr>
          <a:xfrm>
            <a:off x="5943600" y="914760"/>
            <a:ext cx="4113720" cy="3885120"/>
          </a:xfrm>
          <a:prstGeom prst="rect">
            <a:avLst/>
          </a:prstGeom>
          <a:ln w="10800">
            <a:noFill/>
          </a:ln>
        </p:spPr>
      </p:pic>
      <p:sp>
        <p:nvSpPr>
          <p:cNvPr id="164" name="CustomShape 3"/>
          <p:cNvSpPr/>
          <p:nvPr/>
        </p:nvSpPr>
        <p:spPr>
          <a:xfrm>
            <a:off x="6172200" y="5196600"/>
            <a:ext cx="411480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2.2 reference : </a:t>
            </a:r>
            <a:r>
              <a:rPr lang="en-US" sz="1400" b="0" strike="noStrike" spc="-1">
                <a:solidFill>
                  <a:srgbClr val="000000"/>
                </a:solidFill>
                <a:latin typeface="Arial"/>
                <a:ea typeface="DejaVu Sans"/>
                <a:hlinkClick r:id="rId3"/>
              </a:rPr>
              <a:t>machinelearningmastery</a:t>
            </a:r>
            <a:r>
              <a:rPr lang="en-US" sz="1400" b="0" strike="noStrike" spc="-1">
                <a:solidFill>
                  <a:srgbClr val="000000"/>
                </a:solidFill>
                <a:latin typeface="Arial"/>
                <a:ea typeface="DejaVu Sans"/>
              </a:rPr>
              <a:t>]</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720000" y="225720"/>
            <a:ext cx="885492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Introduction :</a:t>
            </a:r>
            <a:endParaRPr lang="en-US" sz="3300" b="0" strike="noStrike" spc="-1">
              <a:latin typeface="Arial"/>
            </a:endParaRPr>
          </a:p>
        </p:txBody>
      </p:sp>
      <p:sp>
        <p:nvSpPr>
          <p:cNvPr id="45" name="CustomShape 2"/>
          <p:cNvSpPr/>
          <p:nvPr/>
        </p:nvSpPr>
        <p:spPr>
          <a:xfrm>
            <a:off x="685800" y="1600200"/>
            <a:ext cx="8639280" cy="32878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just">
              <a:lnSpc>
                <a:spcPct val="100000"/>
              </a:lnSpc>
              <a:spcAft>
                <a:spcPts val="1060"/>
              </a:spcAft>
            </a:pPr>
            <a:r>
              <a:rPr lang="en-US" sz="2000" b="1" strike="noStrike" spc="-1">
                <a:solidFill>
                  <a:srgbClr val="333333"/>
                </a:solidFill>
                <a:latin typeface="Noto Sans Regular"/>
                <a:ea typeface="DejaVu Sans"/>
              </a:rPr>
              <a:t>Problem Statement</a:t>
            </a:r>
            <a:r>
              <a:rPr lang="en-US" sz="2000" b="0" strike="noStrike" spc="-1">
                <a:solidFill>
                  <a:srgbClr val="333333"/>
                </a:solidFill>
                <a:latin typeface="Noto Sans Regular"/>
                <a:ea typeface="DejaVu Sans"/>
              </a:rPr>
              <a:t> : Context based Sentiment Analysis of tweets and retweets with  Sarcasm</a:t>
            </a:r>
            <a:endParaRPr lang="en-US" sz="2000" b="0" strike="noStrike" spc="-1">
              <a:latin typeface="Arial"/>
            </a:endParaRPr>
          </a:p>
          <a:p>
            <a:pPr algn="just">
              <a:lnSpc>
                <a:spcPct val="100000"/>
              </a:lnSpc>
              <a:spcAft>
                <a:spcPts val="1060"/>
              </a:spcAft>
            </a:pPr>
            <a:r>
              <a:rPr lang="en-US" sz="2000" b="0" strike="noStrike" spc="-1">
                <a:solidFill>
                  <a:srgbClr val="333333"/>
                </a:solidFill>
                <a:latin typeface="Noto Sans Regular"/>
                <a:ea typeface="DejaVu Sans"/>
              </a:rPr>
              <a:t>This Presentation describes the behavior of data for  sarcastic , topic from which it belongs to  and its sentiment , with the help of CNN,LSTM,NMF,LR and Cosine-Similarity.</a:t>
            </a:r>
            <a:endParaRPr lang="en-US" sz="2000" b="0" strike="noStrike" spc="-1">
              <a:latin typeface="Arial"/>
            </a:endParaRPr>
          </a:p>
          <a:p>
            <a:pPr algn="just">
              <a:lnSpc>
                <a:spcPct val="100000"/>
              </a:lnSpc>
              <a:spcAft>
                <a:spcPts val="1060"/>
              </a:spcAft>
            </a:pPr>
            <a:r>
              <a:rPr lang="en-US" sz="2000" b="0" strike="noStrike" spc="-1">
                <a:solidFill>
                  <a:srgbClr val="333333"/>
                </a:solidFill>
                <a:latin typeface="Noto Sans Regular"/>
                <a:ea typeface="DejaVu Sans"/>
              </a:rPr>
              <a:t>We will be able to understand the basic architecture of above mentioned standard algorithm and technique that is being used.</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2.1 Adding New Layer(LSTM) in the module :</a:t>
            </a:r>
            <a:endParaRPr lang="en-US" sz="2800" b="0" strike="noStrike" spc="-1">
              <a:latin typeface="Arial"/>
            </a:endParaRPr>
          </a:p>
        </p:txBody>
      </p:sp>
      <p:pic>
        <p:nvPicPr>
          <p:cNvPr id="166" name="Picture 161_0"/>
          <p:cNvPicPr/>
          <p:nvPr/>
        </p:nvPicPr>
        <p:blipFill>
          <a:blip r:embed="rId2"/>
          <a:srcRect l="13287" t="14208" r="54968" b="13220"/>
          <a:stretch/>
        </p:blipFill>
        <p:spPr>
          <a:xfrm>
            <a:off x="685800" y="1143000"/>
            <a:ext cx="2844360" cy="3657240"/>
          </a:xfrm>
          <a:prstGeom prst="rect">
            <a:avLst/>
          </a:prstGeom>
          <a:ln w="10800">
            <a:noFill/>
          </a:ln>
        </p:spPr>
      </p:pic>
      <p:pic>
        <p:nvPicPr>
          <p:cNvPr id="167" name="Picture 162_0"/>
          <p:cNvPicPr/>
          <p:nvPr/>
        </p:nvPicPr>
        <p:blipFill>
          <a:blip r:embed="rId2"/>
          <a:srcRect l="56388" t="14208" r="5064" b="65634"/>
          <a:stretch/>
        </p:blipFill>
        <p:spPr>
          <a:xfrm rot="5374200">
            <a:off x="2996280" y="2393280"/>
            <a:ext cx="3201480" cy="941040"/>
          </a:xfrm>
          <a:prstGeom prst="rect">
            <a:avLst/>
          </a:prstGeom>
          <a:ln w="10800">
            <a:noFill/>
          </a:ln>
        </p:spPr>
      </p:pic>
      <p:pic>
        <p:nvPicPr>
          <p:cNvPr id="168" name="Picture 163_0"/>
          <p:cNvPicPr/>
          <p:nvPr/>
        </p:nvPicPr>
        <p:blipFill>
          <a:blip r:embed="rId2"/>
          <a:srcRect l="56388" t="38403" r="5064" b="13215"/>
          <a:stretch/>
        </p:blipFill>
        <p:spPr>
          <a:xfrm>
            <a:off x="5715720" y="1372320"/>
            <a:ext cx="3885120" cy="2742120"/>
          </a:xfrm>
          <a:prstGeom prst="rect">
            <a:avLst/>
          </a:prstGeom>
          <a:ln w="10800">
            <a:noFill/>
          </a:ln>
        </p:spPr>
      </p:pic>
      <p:sp>
        <p:nvSpPr>
          <p:cNvPr id="169" name="CustomShape 2"/>
          <p:cNvSpPr/>
          <p:nvPr/>
        </p:nvSpPr>
        <p:spPr>
          <a:xfrm>
            <a:off x="3657600" y="5029200"/>
            <a:ext cx="251460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2.3 reference : </a:t>
            </a:r>
            <a:r>
              <a:rPr lang="en-US" sz="1400" b="0" strike="noStrike" spc="-1">
                <a:solidFill>
                  <a:srgbClr val="000000"/>
                </a:solidFill>
                <a:latin typeface="Arial"/>
                <a:ea typeface="DejaVu Sans"/>
                <a:hlinkClick r:id="rId3"/>
              </a:rPr>
              <a:t>quora</a:t>
            </a:r>
            <a:r>
              <a:rPr lang="en-US" sz="1400" b="0" strike="noStrike" spc="-1">
                <a:solidFill>
                  <a:srgbClr val="000000"/>
                </a:solidFill>
                <a:latin typeface="Arial"/>
                <a:ea typeface="DejaVu Sans"/>
              </a:rPr>
              <a:t>]</a:t>
            </a:r>
            <a:endParaRPr lang="en-US" sz="1400" b="0" strike="noStrike" spc="-1">
              <a:latin typeface="Arial"/>
            </a:endParaRPr>
          </a:p>
        </p:txBody>
      </p:sp>
      <p:grpSp>
        <p:nvGrpSpPr>
          <p:cNvPr id="170"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Snippet of Sarcasm Detection module : </a:t>
            </a:r>
            <a:r>
              <a:rPr lang="en-US" sz="3300" b="1" i="1" strike="noStrike" spc="-1">
                <a:solidFill>
                  <a:srgbClr val="333333"/>
                </a:solidFill>
                <a:latin typeface="Noto Sans Regular"/>
                <a:ea typeface="DejaVu Sans"/>
              </a:rPr>
              <a:t> </a:t>
            </a:r>
            <a:endParaRPr lang="en-US" sz="3300" b="0" strike="noStrike" spc="-1">
              <a:latin typeface="Arial"/>
            </a:endParaRPr>
          </a:p>
        </p:txBody>
      </p:sp>
      <p:pic>
        <p:nvPicPr>
          <p:cNvPr id="172" name="Picture 165_0"/>
          <p:cNvPicPr/>
          <p:nvPr/>
        </p:nvPicPr>
        <p:blipFill>
          <a:blip r:embed="rId2"/>
          <a:srcRect l="15012" t="42948" r="23036" b="7699"/>
          <a:stretch/>
        </p:blipFill>
        <p:spPr>
          <a:xfrm>
            <a:off x="685800" y="1143000"/>
            <a:ext cx="9143280" cy="4096800"/>
          </a:xfrm>
          <a:prstGeom prst="rect">
            <a:avLst/>
          </a:prstGeom>
          <a:ln w="10800">
            <a:noFill/>
          </a:ln>
        </p:spPr>
      </p:pic>
      <p:sp>
        <p:nvSpPr>
          <p:cNvPr id="173" name="CustomShape 2"/>
          <p:cNvSpPr/>
          <p:nvPr/>
        </p:nvSpPr>
        <p:spPr>
          <a:xfrm>
            <a:off x="3886200" y="5257800"/>
            <a:ext cx="13712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2.4 ]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2.2 Snippet of Sarcasm Detection module2 :</a:t>
            </a:r>
            <a:r>
              <a:rPr lang="en-US" sz="3300" b="1" i="1" strike="noStrike" spc="-1">
                <a:solidFill>
                  <a:srgbClr val="333333"/>
                </a:solidFill>
                <a:latin typeface="Noto Sans Regular"/>
                <a:ea typeface="DejaVu Sans"/>
              </a:rPr>
              <a:t> </a:t>
            </a:r>
            <a:endParaRPr lang="en-US" sz="3300" b="0" strike="noStrike" spc="-1">
              <a:latin typeface="Arial"/>
            </a:endParaRPr>
          </a:p>
        </p:txBody>
      </p:sp>
      <p:pic>
        <p:nvPicPr>
          <p:cNvPr id="175" name="Picture 167_0"/>
          <p:cNvPicPr/>
          <p:nvPr/>
        </p:nvPicPr>
        <p:blipFill>
          <a:blip r:embed="rId2"/>
          <a:srcRect l="13024" t="44786" r="15541" b="15109"/>
          <a:stretch/>
        </p:blipFill>
        <p:spPr>
          <a:xfrm>
            <a:off x="228600" y="1260000"/>
            <a:ext cx="9259560" cy="2923200"/>
          </a:xfrm>
          <a:prstGeom prst="rect">
            <a:avLst/>
          </a:prstGeom>
          <a:ln w="10800">
            <a:noFill/>
          </a:ln>
        </p:spPr>
      </p:pic>
      <p:sp>
        <p:nvSpPr>
          <p:cNvPr id="176" name="CustomShape 2"/>
          <p:cNvSpPr/>
          <p:nvPr/>
        </p:nvSpPr>
        <p:spPr>
          <a:xfrm>
            <a:off x="685800" y="4343400"/>
            <a:ext cx="9143280" cy="68904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Dropout is a technique where randomly selected neurons are ignored during training. They are “dropped-out” randomly. This means that their contribution to the activation of downstream neurons is temporally removed on the forward pass and any weight updates are not applied to the neuron on the backward pass.</a:t>
            </a:r>
            <a:endParaRPr lang="en-US" sz="1400" b="0" strike="noStrike" spc="-1">
              <a:latin typeface="Arial"/>
            </a:endParaRPr>
          </a:p>
        </p:txBody>
      </p:sp>
      <p:sp>
        <p:nvSpPr>
          <p:cNvPr id="177" name="CustomShape 3"/>
          <p:cNvSpPr/>
          <p:nvPr/>
        </p:nvSpPr>
        <p:spPr>
          <a:xfrm>
            <a:off x="4114800" y="41148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2.5 ]</a:t>
            </a:r>
            <a:endParaRPr lang="en-US" sz="1400" b="0" strike="noStrike" spc="-1">
              <a:latin typeface="Arial"/>
            </a:endParaRPr>
          </a:p>
        </p:txBody>
      </p:sp>
      <p:grpSp>
        <p:nvGrpSpPr>
          <p:cNvPr id="178" name="Group 4"/>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icture 169"/>
          <p:cNvPicPr/>
          <p:nvPr/>
        </p:nvPicPr>
        <p:blipFill>
          <a:blip r:embed="rId2"/>
          <a:srcRect l="17832" t="11662" r="32281"/>
          <a:stretch/>
        </p:blipFill>
        <p:spPr>
          <a:xfrm>
            <a:off x="685800" y="1098000"/>
            <a:ext cx="3946680" cy="3930840"/>
          </a:xfrm>
          <a:prstGeom prst="rect">
            <a:avLst/>
          </a:prstGeom>
          <a:ln w="10800">
            <a:noFill/>
          </a:ln>
        </p:spPr>
      </p:pic>
      <p:pic>
        <p:nvPicPr>
          <p:cNvPr id="180" name="Picture 170_0"/>
          <p:cNvPicPr/>
          <p:nvPr/>
        </p:nvPicPr>
        <p:blipFill>
          <a:blip r:embed="rId3"/>
          <a:srcRect l="15563" t="60048" r="34550" b="15761"/>
          <a:stretch/>
        </p:blipFill>
        <p:spPr>
          <a:xfrm>
            <a:off x="4343400" y="1310040"/>
            <a:ext cx="5256720" cy="1432800"/>
          </a:xfrm>
          <a:prstGeom prst="rect">
            <a:avLst/>
          </a:prstGeom>
          <a:ln w="10800">
            <a:noFill/>
          </a:ln>
        </p:spPr>
      </p:pic>
      <p:sp>
        <p:nvSpPr>
          <p:cNvPr id="181" name="CustomShape 1"/>
          <p:cNvSpPr/>
          <p:nvPr/>
        </p:nvSpPr>
        <p:spPr>
          <a:xfrm>
            <a:off x="677520" y="380520"/>
            <a:ext cx="8237880" cy="53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600" b="1" i="1" strike="noStrike" spc="-1">
                <a:solidFill>
                  <a:srgbClr val="000000"/>
                </a:solidFill>
                <a:latin typeface="Arial"/>
                <a:ea typeface="DejaVu Sans"/>
              </a:rPr>
              <a:t>Sarcasm Detection module Output Accuracy :</a:t>
            </a:r>
            <a:endParaRPr lang="en-US" sz="2600" b="0" strike="noStrike" spc="-1">
              <a:latin typeface="Arial"/>
            </a:endParaRPr>
          </a:p>
        </p:txBody>
      </p:sp>
      <p:sp>
        <p:nvSpPr>
          <p:cNvPr id="182" name="CustomShape 2"/>
          <p:cNvSpPr/>
          <p:nvPr/>
        </p:nvSpPr>
        <p:spPr>
          <a:xfrm>
            <a:off x="4343400" y="52578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2.6 ]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11"/>
          <p:cNvPicPr/>
          <p:nvPr/>
        </p:nvPicPr>
        <p:blipFill>
          <a:blip r:embed="rId2"/>
          <a:srcRect l="13292" t="23753" r="14136" b="3666"/>
          <a:stretch/>
        </p:blipFill>
        <p:spPr>
          <a:xfrm>
            <a:off x="702360" y="1020240"/>
            <a:ext cx="7298280" cy="3801600"/>
          </a:xfrm>
          <a:prstGeom prst="rect">
            <a:avLst/>
          </a:prstGeom>
          <a:ln w="10800">
            <a:noFill/>
          </a:ln>
        </p:spPr>
      </p:pic>
      <p:sp>
        <p:nvSpPr>
          <p:cNvPr id="184" name="CustomShape 1"/>
          <p:cNvSpPr/>
          <p:nvPr/>
        </p:nvSpPr>
        <p:spPr>
          <a:xfrm>
            <a:off x="720000" y="180000"/>
            <a:ext cx="8999280" cy="947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000000"/>
                </a:solidFill>
                <a:latin typeface="Arial"/>
                <a:ea typeface="DejaVu Sans"/>
              </a:rPr>
              <a:t>How sarcastic statement changes the sentiment:</a:t>
            </a:r>
            <a:endParaRPr lang="en-US" sz="2800" b="0" strike="noStrike" spc="-1">
              <a:latin typeface="Arial"/>
            </a:endParaRPr>
          </a:p>
        </p:txBody>
      </p:sp>
      <p:sp>
        <p:nvSpPr>
          <p:cNvPr id="185" name="CustomShape 2"/>
          <p:cNvSpPr/>
          <p:nvPr/>
        </p:nvSpPr>
        <p:spPr>
          <a:xfrm>
            <a:off x="2743200" y="5029200"/>
            <a:ext cx="9140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fig 0.2</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3. Sentiment Analysis Module :</a:t>
            </a:r>
            <a:endParaRPr lang="en-US" sz="2800" b="0" strike="noStrike" spc="-1">
              <a:latin typeface="Arial"/>
            </a:endParaRPr>
          </a:p>
        </p:txBody>
      </p:sp>
      <p:sp>
        <p:nvSpPr>
          <p:cNvPr id="187"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2000" b="0" strike="noStrike" spc="-1">
                <a:solidFill>
                  <a:srgbClr val="292929"/>
                </a:solidFill>
                <a:latin typeface="Arial"/>
                <a:ea typeface="DejaVu Sans"/>
              </a:rPr>
              <a:t>Logistic Regression is a Machine Learning algorithm which is used for the classification problems, it is a predictive analysis algorithm and based on the concept of probability.</a:t>
            </a:r>
            <a:r>
              <a:rPr lang="en-US" sz="2000" b="0" strike="noStrike" spc="-1">
                <a:solidFill>
                  <a:srgbClr val="333333"/>
                </a:solidFill>
                <a:latin typeface="Arial"/>
                <a:ea typeface="DejaVu Sans"/>
              </a:rPr>
              <a:t> It is based on most likelihood parameter</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0" strike="noStrike" spc="-1">
                <a:solidFill>
                  <a:srgbClr val="292929"/>
                </a:solidFill>
                <a:latin typeface="Arial"/>
                <a:ea typeface="DejaVu Sans"/>
              </a:rPr>
              <a:t>We can call a Logistic Regression a Linear Regression module but the Logistic Regression uses a more complex cost function, this cost function can be defined as the ‘Sigmoid function’ or also known as the ‘logistic function’ instead of a linear function</a:t>
            </a:r>
            <a:r>
              <a:rPr lang="en-US" sz="2000" b="0" strike="noStrike" spc="-1">
                <a:solidFill>
                  <a:srgbClr val="292929"/>
                </a:solidFill>
                <a:latin typeface="charter;Georgia"/>
                <a:ea typeface="DejaVu Sans"/>
              </a:rPr>
              <a:t>.</a:t>
            </a:r>
            <a:r>
              <a:rPr lang="en-US" sz="2000" b="0" strike="noStrike" spc="-1">
                <a:solidFill>
                  <a:srgbClr val="333333"/>
                </a:solidFill>
                <a:latin typeface="Noto Sans Regular"/>
                <a:ea typeface="DejaVu Sans"/>
              </a:rPr>
              <a:t> </a:t>
            </a:r>
            <a:endParaRPr lang="en-US" sz="2000" b="0" strike="noStrike" spc="-1">
              <a:latin typeface="Arial"/>
            </a:endParaRPr>
          </a:p>
        </p:txBody>
      </p:sp>
      <p:grpSp>
        <p:nvGrpSpPr>
          <p:cNvPr id="188"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Sigmoid Function :</a:t>
            </a:r>
            <a:endParaRPr lang="en-US" sz="3300" b="0" strike="noStrike" spc="-1">
              <a:latin typeface="Arial"/>
            </a:endParaRPr>
          </a:p>
        </p:txBody>
      </p:sp>
      <p:sp>
        <p:nvSpPr>
          <p:cNvPr id="190"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800" b="0" strike="noStrike" spc="-1">
                <a:solidFill>
                  <a:srgbClr val="292929"/>
                </a:solidFill>
                <a:latin typeface="Noto Sans Regular"/>
                <a:ea typeface="DejaVu Sans"/>
              </a:rPr>
              <a:t>In order to map predicted values to probabilities, we use the Sigmoid function. The function maps any real value into another value between 0 and 1. In machine learning, we use sigmoid to map predictions to probabilities.</a:t>
            </a:r>
            <a:r>
              <a:rPr lang="en-US" sz="1800" b="0" strike="noStrike" spc="-1">
                <a:solidFill>
                  <a:srgbClr val="333333"/>
                </a:solidFill>
                <a:latin typeface="Noto Sans Regular"/>
                <a:ea typeface="DejaVu Sans"/>
              </a:rPr>
              <a:t> </a:t>
            </a:r>
            <a:endParaRPr lang="en-US" sz="1800" b="0" strike="noStrike" spc="-1">
              <a:latin typeface="Arial"/>
            </a:endParaRPr>
          </a:p>
          <a:p>
            <a:pPr>
              <a:lnSpc>
                <a:spcPct val="100000"/>
              </a:lnSpc>
            </a:pPr>
            <a:endParaRPr lang="en-US" sz="1800" b="0" strike="noStrike" spc="-1">
              <a:latin typeface="Arial"/>
            </a:endParaRPr>
          </a:p>
        </p:txBody>
      </p:sp>
      <p:pic>
        <p:nvPicPr>
          <p:cNvPr id="191" name="Picture 119"/>
          <p:cNvPicPr/>
          <p:nvPr/>
        </p:nvPicPr>
        <p:blipFill>
          <a:blip r:embed="rId2"/>
          <a:srcRect l="29569" t="27423" r="31882" b="22349"/>
          <a:stretch/>
        </p:blipFill>
        <p:spPr>
          <a:xfrm>
            <a:off x="2743920" y="2286000"/>
            <a:ext cx="3885120" cy="2846520"/>
          </a:xfrm>
          <a:prstGeom prst="rect">
            <a:avLst/>
          </a:prstGeom>
          <a:ln w="10800">
            <a:noFill/>
          </a:ln>
        </p:spPr>
      </p:pic>
      <p:sp>
        <p:nvSpPr>
          <p:cNvPr id="192" name="CustomShape 3"/>
          <p:cNvSpPr/>
          <p:nvPr/>
        </p:nvSpPr>
        <p:spPr>
          <a:xfrm>
            <a:off x="3429000" y="5257800"/>
            <a:ext cx="3200040" cy="45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Graph of sigmoid function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Input Processing : </a:t>
            </a:r>
            <a:endParaRPr lang="en-US" sz="3300" b="0" strike="noStrike" spc="-1">
              <a:latin typeface="Arial"/>
            </a:endParaRPr>
          </a:p>
        </p:txBody>
      </p:sp>
      <p:pic>
        <p:nvPicPr>
          <p:cNvPr id="194" name="Picture 125"/>
          <p:cNvPicPr/>
          <p:nvPr/>
        </p:nvPicPr>
        <p:blipFill>
          <a:blip r:embed="rId2"/>
          <a:srcRect l="20098" t="21785" r="43627" b="43994"/>
          <a:stretch/>
        </p:blipFill>
        <p:spPr>
          <a:xfrm>
            <a:off x="5337360" y="914400"/>
            <a:ext cx="4518360" cy="2396520"/>
          </a:xfrm>
          <a:prstGeom prst="rect">
            <a:avLst/>
          </a:prstGeom>
          <a:ln w="10800">
            <a:noFill/>
          </a:ln>
        </p:spPr>
      </p:pic>
      <p:sp>
        <p:nvSpPr>
          <p:cNvPr id="195" name="CustomShape 2"/>
          <p:cNvSpPr/>
          <p:nvPr/>
        </p:nvSpPr>
        <p:spPr>
          <a:xfrm>
            <a:off x="5715000" y="3886200"/>
            <a:ext cx="4114080" cy="111348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cv.fit() - it creates a vobulary over raw</a:t>
            </a:r>
            <a:endParaRPr lang="en-US" sz="1800" b="0" strike="noStrike" spc="-1">
              <a:latin typeface="Arial"/>
            </a:endParaRPr>
          </a:p>
          <a:p>
            <a:pPr>
              <a:lnSpc>
                <a:spcPct val="100000"/>
              </a:lnSpc>
            </a:pPr>
            <a:r>
              <a:rPr lang="en-US" sz="1800" b="0" strike="noStrike" spc="-1">
                <a:solidFill>
                  <a:srgbClr val="000000"/>
                </a:solidFill>
                <a:latin typeface="Arial"/>
                <a:ea typeface="DejaVu Sans"/>
              </a:rPr>
              <a:t>             Input of the document</a:t>
            </a:r>
            <a:endParaRPr lang="en-US" sz="1800" b="0" strike="noStrike" spc="-1">
              <a:latin typeface="Arial"/>
            </a:endParaRPr>
          </a:p>
          <a:p>
            <a:pPr>
              <a:lnSpc>
                <a:spcPct val="100000"/>
              </a:lnSpc>
            </a:pPr>
            <a:r>
              <a:rPr lang="en-US" sz="1800" b="0" strike="noStrike" spc="-1">
                <a:solidFill>
                  <a:srgbClr val="000000"/>
                </a:solidFill>
                <a:latin typeface="Arial"/>
                <a:ea typeface="DejaVu Sans"/>
              </a:rPr>
              <a:t>cv.transform() - it transform the tokens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Into sparse matrix</a:t>
            </a:r>
            <a:endParaRPr lang="en-US" sz="1800" b="0" strike="noStrike" spc="-1">
              <a:latin typeface="Arial"/>
            </a:endParaRPr>
          </a:p>
        </p:txBody>
      </p:sp>
      <p:sp>
        <p:nvSpPr>
          <p:cNvPr id="196" name="CustomShape 3"/>
          <p:cNvSpPr/>
          <p:nvPr/>
        </p:nvSpPr>
        <p:spPr>
          <a:xfrm>
            <a:off x="6629400" y="3429000"/>
            <a:ext cx="13712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3.2 ]</a:t>
            </a:r>
            <a:endParaRPr lang="en-US" sz="1400" b="0" strike="noStrike" spc="-1">
              <a:latin typeface="Arial"/>
            </a:endParaRPr>
          </a:p>
        </p:txBody>
      </p:sp>
      <p:sp>
        <p:nvSpPr>
          <p:cNvPr id="197" name="CustomShape 4"/>
          <p:cNvSpPr/>
          <p:nvPr/>
        </p:nvSpPr>
        <p:spPr>
          <a:xfrm>
            <a:off x="914400" y="1143000"/>
            <a:ext cx="29714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“Today I am happy”</a:t>
            </a:r>
            <a:endParaRPr lang="en-US" sz="1800" b="0" strike="noStrike" spc="-1">
              <a:latin typeface="Arial"/>
            </a:endParaRPr>
          </a:p>
        </p:txBody>
      </p:sp>
      <p:sp>
        <p:nvSpPr>
          <p:cNvPr id="198" name="CustomShape 5"/>
          <p:cNvSpPr/>
          <p:nvPr/>
        </p:nvSpPr>
        <p:spPr>
          <a:xfrm>
            <a:off x="685800" y="2057400"/>
            <a:ext cx="34286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‘today’ , ‘I’ , ‘am’ , ‘happy’</a:t>
            </a:r>
            <a:endParaRPr lang="en-US" sz="1800" b="0" strike="noStrike" spc="-1">
              <a:latin typeface="Arial"/>
            </a:endParaRPr>
          </a:p>
        </p:txBody>
      </p:sp>
      <p:sp>
        <p:nvSpPr>
          <p:cNvPr id="199" name="CustomShape 6"/>
          <p:cNvSpPr/>
          <p:nvPr/>
        </p:nvSpPr>
        <p:spPr>
          <a:xfrm>
            <a:off x="457200" y="2971800"/>
            <a:ext cx="41144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‘among’ , ‘ants’ , ……… , ‘happy’ , ‘zoo’</a:t>
            </a:r>
            <a:endParaRPr lang="en-US" sz="1800" b="0" strike="noStrike" spc="-1">
              <a:latin typeface="Arial"/>
            </a:endParaRPr>
          </a:p>
        </p:txBody>
      </p:sp>
      <p:sp>
        <p:nvSpPr>
          <p:cNvPr id="200" name="CustomShape 7"/>
          <p:cNvSpPr/>
          <p:nvPr/>
        </p:nvSpPr>
        <p:spPr>
          <a:xfrm>
            <a:off x="457200" y="3886200"/>
            <a:ext cx="4114440" cy="9140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‘among’ , ‘ants’ , ……… , ‘happy’ , ‘zoo’</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[0,…,0,1,0,…1,0,.....1,1,…..,1,0,…..1]</a:t>
            </a:r>
            <a:endParaRPr lang="en-US" sz="1800" b="0" strike="noStrike" spc="-1">
              <a:latin typeface="Arial"/>
            </a:endParaRPr>
          </a:p>
        </p:txBody>
      </p:sp>
      <p:sp>
        <p:nvSpPr>
          <p:cNvPr id="201" name="CustomShape 8"/>
          <p:cNvSpPr/>
          <p:nvPr/>
        </p:nvSpPr>
        <p:spPr>
          <a:xfrm>
            <a:off x="1143000" y="5029200"/>
            <a:ext cx="29714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Processing bag of words</a:t>
            </a:r>
            <a:endParaRPr lang="en-US" sz="1800" b="0" strike="noStrike" spc="-1">
              <a:latin typeface="Arial"/>
            </a:endParaRPr>
          </a:p>
        </p:txBody>
      </p:sp>
      <p:sp>
        <p:nvSpPr>
          <p:cNvPr id="202" name="Line 9"/>
          <p:cNvSpPr/>
          <p:nvPr/>
        </p:nvSpPr>
        <p:spPr>
          <a:xfrm>
            <a:off x="2286000" y="1600200"/>
            <a:ext cx="0" cy="4572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03" name="Line 10"/>
          <p:cNvSpPr/>
          <p:nvPr/>
        </p:nvSpPr>
        <p:spPr>
          <a:xfrm>
            <a:off x="2286000" y="2514600"/>
            <a:ext cx="0" cy="4572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04" name="Line 11"/>
          <p:cNvSpPr/>
          <p:nvPr/>
        </p:nvSpPr>
        <p:spPr>
          <a:xfrm>
            <a:off x="1143000" y="3429000"/>
            <a:ext cx="0" cy="4572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05" name="CustomShape 12"/>
          <p:cNvSpPr/>
          <p:nvPr/>
        </p:nvSpPr>
        <p:spPr>
          <a:xfrm>
            <a:off x="2514600" y="1600200"/>
            <a:ext cx="9140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tokenizer</a:t>
            </a:r>
            <a:endParaRPr lang="en-US" sz="1400" b="0" strike="noStrike" spc="-1">
              <a:latin typeface="Arial"/>
            </a:endParaRPr>
          </a:p>
        </p:txBody>
      </p:sp>
      <p:sp>
        <p:nvSpPr>
          <p:cNvPr id="206" name="CustomShape 13"/>
          <p:cNvSpPr/>
          <p:nvPr/>
        </p:nvSpPr>
        <p:spPr>
          <a:xfrm>
            <a:off x="2514600" y="2514600"/>
            <a:ext cx="27428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Creating vocabulary from data</a:t>
            </a:r>
            <a:endParaRPr lang="en-US" sz="1400" b="0" strike="noStrike" spc="-1">
              <a:latin typeface="Arial"/>
            </a:endParaRPr>
          </a:p>
        </p:txBody>
      </p:sp>
      <p:sp>
        <p:nvSpPr>
          <p:cNvPr id="207" name="CustomShape 14"/>
          <p:cNvSpPr/>
          <p:nvPr/>
        </p:nvSpPr>
        <p:spPr>
          <a:xfrm>
            <a:off x="1371600" y="3429000"/>
            <a:ext cx="2285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Encoding sparse matrix</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How Model.fit() works :</a:t>
            </a:r>
            <a:r>
              <a:rPr lang="en-US" sz="3300" b="1" i="1" strike="noStrike" spc="-1">
                <a:solidFill>
                  <a:srgbClr val="333333"/>
                </a:solidFill>
                <a:latin typeface="Noto Sans Regular"/>
                <a:ea typeface="DejaVu Sans"/>
              </a:rPr>
              <a:t> </a:t>
            </a:r>
            <a:endParaRPr lang="en-US" sz="3300" b="0" strike="noStrike" spc="-1">
              <a:latin typeface="Arial"/>
            </a:endParaRPr>
          </a:p>
        </p:txBody>
      </p:sp>
      <p:pic>
        <p:nvPicPr>
          <p:cNvPr id="209" name="Picture 128"/>
          <p:cNvPicPr/>
          <p:nvPr/>
        </p:nvPicPr>
        <p:blipFill>
          <a:blip r:embed="rId2"/>
          <a:srcRect l="16789" t="47292" r="45625" b="32664"/>
          <a:stretch/>
        </p:blipFill>
        <p:spPr>
          <a:xfrm>
            <a:off x="685800" y="1143000"/>
            <a:ext cx="6097680" cy="1827720"/>
          </a:xfrm>
          <a:prstGeom prst="rect">
            <a:avLst/>
          </a:prstGeom>
          <a:ln w="10800">
            <a:noFill/>
          </a:ln>
        </p:spPr>
      </p:pic>
      <p:pic>
        <p:nvPicPr>
          <p:cNvPr id="210" name="Picture 129"/>
          <p:cNvPicPr/>
          <p:nvPr/>
        </p:nvPicPr>
        <p:blipFill>
          <a:blip r:embed="rId3"/>
          <a:srcRect l="15563" t="72148" r="77648"/>
          <a:stretch/>
        </p:blipFill>
        <p:spPr>
          <a:xfrm>
            <a:off x="7315560" y="1143000"/>
            <a:ext cx="913320" cy="1828080"/>
          </a:xfrm>
          <a:prstGeom prst="rect">
            <a:avLst/>
          </a:prstGeom>
          <a:ln w="10800">
            <a:noFill/>
          </a:ln>
        </p:spPr>
      </p:pic>
      <p:sp>
        <p:nvSpPr>
          <p:cNvPr id="211" name="CustomShape 2"/>
          <p:cNvSpPr/>
          <p:nvPr/>
        </p:nvSpPr>
        <p:spPr>
          <a:xfrm>
            <a:off x="7315200" y="914400"/>
            <a:ext cx="11422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y_train</a:t>
            </a:r>
            <a:endParaRPr lang="en-US" sz="1800" b="0" strike="noStrike" spc="-1">
              <a:latin typeface="Arial"/>
            </a:endParaRPr>
          </a:p>
        </p:txBody>
      </p:sp>
      <p:sp>
        <p:nvSpPr>
          <p:cNvPr id="212" name="CustomShape 3"/>
          <p:cNvSpPr/>
          <p:nvPr/>
        </p:nvSpPr>
        <p:spPr>
          <a:xfrm>
            <a:off x="914400" y="3200400"/>
            <a:ext cx="7314480" cy="16254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from sklearn.linear_model import LogisticRegression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lr = LogisticRegression(C=c)</a:t>
            </a:r>
            <a:endParaRPr lang="en-US" sz="1800" b="0" strike="noStrike" spc="-1">
              <a:latin typeface="Arial"/>
            </a:endParaRPr>
          </a:p>
          <a:p>
            <a:pPr>
              <a:lnSpc>
                <a:spcPct val="100000"/>
              </a:lnSpc>
            </a:pPr>
            <a:r>
              <a:rPr lang="en-US" sz="1800" b="0" strike="noStrike" spc="-1">
                <a:solidFill>
                  <a:srgbClr val="000000"/>
                </a:solidFill>
                <a:latin typeface="Arial"/>
                <a:ea typeface="DejaVu Sans"/>
              </a:rPr>
              <a:t>lr.fit(X_train, y_train)</a:t>
            </a:r>
            <a:endParaRPr lang="en-US" sz="1800" b="0" strike="noStrike" spc="-1">
              <a:latin typeface="Arial"/>
            </a:endParaRPr>
          </a:p>
          <a:p>
            <a:pPr>
              <a:lnSpc>
                <a:spcPct val="100000"/>
              </a:lnSpc>
            </a:pPr>
            <a:r>
              <a:rPr lang="en-US" sz="1800" b="0" strike="noStrike" spc="-1">
                <a:solidFill>
                  <a:srgbClr val="000000"/>
                </a:solidFill>
                <a:latin typeface="Arial"/>
                <a:ea typeface="DejaVu Sans"/>
              </a:rPr>
              <a:t>print (accuracy_score(y_val,lr.predict(X_val)))</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Where C is the inverse regularization parameter</a:t>
            </a:r>
            <a:endParaRPr lang="en-US" sz="1800" b="0" strike="noStrike" spc="-1">
              <a:latin typeface="Arial"/>
            </a:endParaRPr>
          </a:p>
        </p:txBody>
      </p:sp>
      <p:sp>
        <p:nvSpPr>
          <p:cNvPr id="213" name="CustomShape 4"/>
          <p:cNvSpPr/>
          <p:nvPr/>
        </p:nvSpPr>
        <p:spPr>
          <a:xfrm>
            <a:off x="4114800" y="3200400"/>
            <a:ext cx="13712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3.3 ]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132"/>
          <p:cNvPicPr/>
          <p:nvPr/>
        </p:nvPicPr>
        <p:blipFill>
          <a:blip r:embed="rId2"/>
          <a:srcRect l="15563" t="27795" r="32188" b="43994"/>
          <a:stretch/>
        </p:blipFill>
        <p:spPr>
          <a:xfrm>
            <a:off x="895320" y="1001520"/>
            <a:ext cx="5733360" cy="1741320"/>
          </a:xfrm>
          <a:prstGeom prst="rect">
            <a:avLst/>
          </a:prstGeom>
          <a:ln w="10800">
            <a:noFill/>
          </a:ln>
        </p:spPr>
      </p:pic>
      <p:pic>
        <p:nvPicPr>
          <p:cNvPr id="215" name="Picture 133"/>
          <p:cNvPicPr/>
          <p:nvPr/>
        </p:nvPicPr>
        <p:blipFill>
          <a:blip r:embed="rId3"/>
          <a:srcRect l="13292" t="51986" r="36816" b="15761"/>
          <a:stretch/>
        </p:blipFill>
        <p:spPr>
          <a:xfrm>
            <a:off x="685800" y="2702160"/>
            <a:ext cx="5943240" cy="2160360"/>
          </a:xfrm>
          <a:prstGeom prst="rect">
            <a:avLst/>
          </a:prstGeom>
          <a:ln w="10800">
            <a:noFill/>
          </a:ln>
        </p:spPr>
      </p:pic>
      <p:sp>
        <p:nvSpPr>
          <p:cNvPr id="216" name="CustomShape 1"/>
          <p:cNvSpPr/>
          <p:nvPr/>
        </p:nvSpPr>
        <p:spPr>
          <a:xfrm>
            <a:off x="685800" y="427680"/>
            <a:ext cx="7543440" cy="48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i="1" strike="noStrike" spc="-1">
                <a:solidFill>
                  <a:srgbClr val="000000"/>
                </a:solidFill>
                <a:latin typeface="Arial"/>
                <a:ea typeface="DejaVu Sans"/>
              </a:rPr>
              <a:t>Output Snippet for Sentiment Module :</a:t>
            </a:r>
            <a:endParaRPr lang="en-US" sz="2800" b="0" strike="noStrike" spc="-1">
              <a:latin typeface="Arial"/>
            </a:endParaRPr>
          </a:p>
        </p:txBody>
      </p:sp>
      <p:sp>
        <p:nvSpPr>
          <p:cNvPr id="217" name="CustomShape 2"/>
          <p:cNvSpPr/>
          <p:nvPr/>
        </p:nvSpPr>
        <p:spPr>
          <a:xfrm>
            <a:off x="3657600" y="50292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3.4 ]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720000" y="27072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i="1" strike="noStrike" spc="-1">
                <a:solidFill>
                  <a:srgbClr val="000000"/>
                </a:solidFill>
                <a:latin typeface="Arial"/>
                <a:ea typeface="DejaVu Sans"/>
              </a:rPr>
              <a:t>Project Motivation:</a:t>
            </a:r>
            <a:endParaRPr lang="en-US" sz="4400" b="0" strike="noStrike" spc="-1">
              <a:latin typeface="Arial"/>
            </a:endParaRPr>
          </a:p>
        </p:txBody>
      </p:sp>
      <p:sp>
        <p:nvSpPr>
          <p:cNvPr id="47" name="CustomShape 2"/>
          <p:cNvSpPr/>
          <p:nvPr/>
        </p:nvSpPr>
        <p:spPr>
          <a:xfrm>
            <a:off x="720000" y="1526400"/>
            <a:ext cx="8999280" cy="339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28600" indent="-227880">
              <a:lnSpc>
                <a:spcPct val="90000"/>
              </a:lnSpc>
              <a:spcBef>
                <a:spcPts val="1001"/>
              </a:spcBef>
              <a:buClr>
                <a:srgbClr val="EF2929"/>
              </a:buClr>
              <a:buSzPct val="45000"/>
              <a:buFont typeface="Wingdings" charset="2"/>
              <a:buChar char=""/>
            </a:pPr>
            <a:r>
              <a:rPr lang="en-US" sz="2000" b="0" strike="noStrike" spc="-1">
                <a:solidFill>
                  <a:srgbClr val="000000"/>
                </a:solidFill>
                <a:latin typeface="Arial"/>
                <a:ea typeface="DejaVu Sans"/>
              </a:rPr>
              <a:t>We can use Machine Learning in Finance, Medicine, almost everywhere. That’s why we decided to conduct our project around the Machine Learning</a:t>
            </a:r>
            <a:endParaRPr lang="en-US" sz="2000" b="0" strike="noStrike" spc="-1">
              <a:latin typeface="Arial"/>
            </a:endParaRPr>
          </a:p>
          <a:p>
            <a:pPr>
              <a:lnSpc>
                <a:spcPct val="90000"/>
              </a:lnSpc>
              <a:spcBef>
                <a:spcPts val="1001"/>
              </a:spcBef>
            </a:pPr>
            <a:endParaRPr lang="en-US" sz="2000" b="0" strike="noStrike" spc="-1">
              <a:latin typeface="Arial"/>
            </a:endParaRPr>
          </a:p>
          <a:p>
            <a:pPr marL="228600" indent="-227880">
              <a:lnSpc>
                <a:spcPct val="90000"/>
              </a:lnSpc>
              <a:spcBef>
                <a:spcPts val="1001"/>
              </a:spcBef>
              <a:buClr>
                <a:srgbClr val="EF2929"/>
              </a:buClr>
              <a:buSzPct val="45000"/>
              <a:buFont typeface="Wingdings" charset="2"/>
              <a:buChar char=""/>
            </a:pPr>
            <a:r>
              <a:rPr lang="en-US" sz="2000" b="0" strike="noStrike" spc="-1">
                <a:solidFill>
                  <a:srgbClr val="000000"/>
                </a:solidFill>
                <a:latin typeface="Arial"/>
                <a:ea typeface="DejaVu Sans"/>
              </a:rPr>
              <a:t>As it is the most hot topic where a machine is learning the ability to learn the human nature of talking and thinking. A model is build , that uses the same and implement  in real world.</a:t>
            </a:r>
            <a:endParaRPr lang="en-US" sz="2000" b="0" strike="noStrike" spc="-1">
              <a:latin typeface="Arial"/>
            </a:endParaRPr>
          </a:p>
          <a:p>
            <a:pPr>
              <a:lnSpc>
                <a:spcPct val="90000"/>
              </a:lnSpc>
              <a:spcBef>
                <a:spcPts val="1001"/>
              </a:spcBef>
            </a:pPr>
            <a:endParaRPr lang="en-US" sz="2000" b="0" strike="noStrike" spc="-1">
              <a:latin typeface="Arial"/>
            </a:endParaRPr>
          </a:p>
          <a:p>
            <a:pPr marL="228600" indent="-227880">
              <a:lnSpc>
                <a:spcPct val="90000"/>
              </a:lnSpc>
              <a:spcBef>
                <a:spcPts val="1001"/>
              </a:spcBef>
              <a:buClr>
                <a:srgbClr val="EF2929"/>
              </a:buClr>
              <a:buSzPct val="45000"/>
              <a:buFont typeface="Wingdings" charset="2"/>
              <a:buChar char=""/>
            </a:pPr>
            <a:r>
              <a:rPr lang="en-US" sz="2000" b="0" strike="noStrike" spc="-1">
                <a:solidFill>
                  <a:srgbClr val="000000"/>
                </a:solidFill>
                <a:latin typeface="Arial"/>
                <a:ea typeface="DejaVu Sans"/>
              </a:rPr>
              <a:t>This project was motivated by our desire to investigate the complete description of the tweets</a:t>
            </a:r>
            <a:endParaRPr lang="en-US" sz="2000" b="0" strike="noStrike" spc="-1">
              <a:latin typeface="Arial"/>
            </a:endParaRPr>
          </a:p>
        </p:txBody>
      </p:sp>
      <p:grpSp>
        <p:nvGrpSpPr>
          <p:cNvPr id="48" name="Group 3"/>
          <p:cNvGrpSpPr/>
          <p:nvPr/>
        </p:nvGrpSpPr>
        <p:grpSpPr>
          <a:xfrm>
            <a:off x="0" y="0"/>
            <a:ext cx="0" cy="0"/>
            <a:chOff x="0" y="0"/>
            <a:chExt cx="0" cy="0"/>
          </a:xfrm>
        </p:grpSpPr>
        <p:grpSp>
          <p:nvGrpSpPr>
            <p:cNvPr id="49" name="Group 4"/>
            <p:cNvGrpSpPr/>
            <p:nvPr/>
          </p:nvGrpSpPr>
          <p:grpSpPr>
            <a:xfrm>
              <a:off x="0" y="0"/>
              <a:ext cx="0" cy="0"/>
              <a:chOff x="0" y="0"/>
              <a:chExt cx="0" cy="0"/>
            </a:xfrm>
          </p:grpSpPr>
        </p:grpSp>
      </p:grpSp>
      <p:grpSp>
        <p:nvGrpSpPr>
          <p:cNvPr id="50" name="Group 5"/>
          <p:cNvGrpSpPr/>
          <p:nvPr/>
        </p:nvGrpSpPr>
        <p:grpSpPr>
          <a:xfrm>
            <a:off x="0" y="0"/>
            <a:ext cx="0" cy="0"/>
            <a:chOff x="0" y="0"/>
            <a:chExt cx="0" cy="0"/>
          </a:xfrm>
        </p:grpSpPr>
      </p:grpSp>
      <p:grpSp>
        <p:nvGrpSpPr>
          <p:cNvPr id="51" name="Group 6"/>
          <p:cNvGrpSpPr/>
          <p:nvPr/>
        </p:nvGrpSpPr>
        <p:grpSpPr>
          <a:xfrm>
            <a:off x="0" y="0"/>
            <a:ext cx="0" cy="0"/>
            <a:chOff x="0" y="0"/>
            <a:chExt cx="0" cy="0"/>
          </a:xfrm>
        </p:grpSpPr>
      </p:grpSp>
      <p:grpSp>
        <p:nvGrpSpPr>
          <p:cNvPr id="52" name="Group 7"/>
          <p:cNvGrpSpPr/>
          <p:nvPr/>
        </p:nvGrpSpPr>
        <p:grpSpPr>
          <a:xfrm>
            <a:off x="0" y="0"/>
            <a:ext cx="0" cy="0"/>
            <a:chOff x="0" y="0"/>
            <a:chExt cx="0" cy="0"/>
          </a:xfrm>
        </p:grpSpPr>
      </p:grpSp>
      <p:grpSp>
        <p:nvGrpSpPr>
          <p:cNvPr id="53" name="Group 8"/>
          <p:cNvGrpSpPr/>
          <p:nvPr/>
        </p:nvGrpSpPr>
        <p:grpSpPr>
          <a:xfrm>
            <a:off x="0" y="0"/>
            <a:ext cx="0" cy="0"/>
            <a:chOff x="0" y="0"/>
            <a:chExt cx="0" cy="0"/>
          </a:xfrm>
        </p:grpSpPr>
      </p:grpSp>
      <p:grpSp>
        <p:nvGrpSpPr>
          <p:cNvPr id="54" name="Group 9"/>
          <p:cNvGrpSpPr/>
          <p:nvPr/>
        </p:nvGrpSpPr>
        <p:grpSpPr>
          <a:xfrm>
            <a:off x="0" y="0"/>
            <a:ext cx="0" cy="0"/>
            <a:chOff x="0" y="0"/>
            <a:chExt cx="0" cy="0"/>
          </a:xfrm>
        </p:grpSpPr>
      </p:grpSp>
      <p:grpSp>
        <p:nvGrpSpPr>
          <p:cNvPr id="55" name="Group 10"/>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4. Cosine Similarity :</a:t>
            </a:r>
            <a:r>
              <a:rPr lang="en-US" sz="3300" b="1" i="1" strike="noStrike" spc="-1">
                <a:solidFill>
                  <a:srgbClr val="333333"/>
                </a:solidFill>
                <a:latin typeface="Noto Sans Regular"/>
                <a:ea typeface="DejaVu Sans"/>
              </a:rPr>
              <a:t> </a:t>
            </a:r>
            <a:endParaRPr lang="en-US" sz="3300" b="0" strike="noStrike" spc="-1">
              <a:latin typeface="Arial"/>
            </a:endParaRPr>
          </a:p>
        </p:txBody>
      </p:sp>
      <p:sp>
        <p:nvSpPr>
          <p:cNvPr id="219"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Bef>
                <a:spcPts val="400"/>
              </a:spcBef>
              <a:buClr>
                <a:srgbClr val="EF2929"/>
              </a:buClr>
              <a:buSzPct val="45000"/>
              <a:buFont typeface="Wingdings" charset="2"/>
              <a:buChar char=""/>
            </a:pPr>
            <a:r>
              <a:rPr lang="en-US" sz="1800" b="0" strike="noStrike" spc="-1">
                <a:solidFill>
                  <a:srgbClr val="011C3C"/>
                </a:solidFill>
                <a:latin typeface="Lucida Grande"/>
                <a:ea typeface="DejaVu Sans"/>
              </a:rPr>
              <a:t>Vectors and matrices provide a natural way to represent the occurrence of words in a document/query</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pPr>
            <a:r>
              <a:rPr lang="en-US" sz="1800" b="0" strike="noStrike" spc="-1">
                <a:solidFill>
                  <a:srgbClr val="011C3C"/>
                </a:solidFill>
                <a:latin typeface="Lucida Grande"/>
                <a:ea typeface="DejaVu Sans"/>
              </a:rPr>
              <a:t>In the text analysis, n is usually the size of the vocabulary, so each dimension corresponds to a unique word</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pPr>
            <a:r>
              <a:rPr lang="en-US" sz="1800" b="0" strike="noStrike" spc="-1">
                <a:solidFill>
                  <a:srgbClr val="011C3C"/>
                </a:solidFill>
                <a:latin typeface="Lucida Grande"/>
                <a:ea typeface="DejaVu Sans"/>
              </a:rPr>
              <a:t>Doc 1= “information retrieval”</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pPr>
            <a:r>
              <a:rPr lang="en-US" sz="1800" b="0" strike="noStrike" spc="-1">
                <a:solidFill>
                  <a:srgbClr val="011C3C"/>
                </a:solidFill>
                <a:latin typeface="Lucida Grande"/>
                <a:ea typeface="DejaVu Sans"/>
              </a:rPr>
              <a:t>Doc 2 = “computer information retrieval”</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pPr>
            <a:r>
              <a:rPr lang="en-US" sz="1800" b="0" strike="noStrike" spc="-1">
                <a:solidFill>
                  <a:srgbClr val="011C3C"/>
                </a:solidFill>
                <a:latin typeface="Lucida Grande"/>
                <a:ea typeface="DejaVu Sans"/>
              </a:rPr>
              <a:t>Doc 3 = “computer retrieval”</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tabLst>
                <a:tab pos="0" algn="l"/>
              </a:tabLst>
            </a:pPr>
            <a:r>
              <a:rPr lang="en-US" sz="1800" b="1" strike="noStrike" spc="-1">
                <a:solidFill>
                  <a:srgbClr val="011C3C"/>
                </a:solidFill>
                <a:latin typeface="Lucida Grande"/>
                <a:ea typeface="DejaVu Sans"/>
              </a:rPr>
              <a:t>                 Vocabulary: information, retrieval, computer</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tabLst>
                <a:tab pos="0" algn="l"/>
              </a:tabLst>
            </a:pPr>
            <a:r>
              <a:rPr lang="en-US" sz="1800" b="0" strike="noStrike" spc="-1">
                <a:solidFill>
                  <a:srgbClr val="011C3C"/>
                </a:solidFill>
                <a:latin typeface="Lucida Grande"/>
                <a:ea typeface="DejaVu Sans"/>
              </a:rPr>
              <a:t>Doc 1 = &lt;1, 1, 0&gt;</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tabLst>
                <a:tab pos="0" algn="l"/>
              </a:tabLst>
            </a:pPr>
            <a:r>
              <a:rPr lang="en-US" sz="1800" b="0" strike="noStrike" spc="-1">
                <a:solidFill>
                  <a:srgbClr val="011C3C"/>
                </a:solidFill>
                <a:latin typeface="Lucida Grande"/>
                <a:ea typeface="DejaVu Sans"/>
              </a:rPr>
              <a:t>Doc 2 = &lt;1, 1, 1&gt;</a:t>
            </a:r>
            <a:endParaRPr lang="en-US" sz="1800" b="0" strike="noStrike" spc="-1">
              <a:latin typeface="Arial"/>
            </a:endParaRPr>
          </a:p>
          <a:p>
            <a:pPr marL="432000" indent="-323280">
              <a:lnSpc>
                <a:spcPct val="100000"/>
              </a:lnSpc>
              <a:spcBef>
                <a:spcPts val="400"/>
              </a:spcBef>
              <a:buClr>
                <a:srgbClr val="EF2929"/>
              </a:buClr>
              <a:buSzPct val="45000"/>
              <a:buFont typeface="Wingdings" charset="2"/>
              <a:buChar char=""/>
              <a:tabLst>
                <a:tab pos="0" algn="l"/>
              </a:tabLst>
            </a:pPr>
            <a:r>
              <a:rPr lang="en-US" sz="1800" b="0" strike="noStrike" spc="-1">
                <a:solidFill>
                  <a:srgbClr val="011C3C"/>
                </a:solidFill>
                <a:latin typeface="Lucida Grande"/>
                <a:ea typeface="DejaVu Sans"/>
              </a:rPr>
              <a:t>Doc 3 = &lt;0, 1, 1&gt;</a:t>
            </a:r>
            <a:endParaRPr lang="en-US" sz="1800" b="0" strike="noStrike" spc="-1">
              <a:latin typeface="Arial"/>
            </a:endParaRPr>
          </a:p>
        </p:txBody>
      </p:sp>
      <p:grpSp>
        <p:nvGrpSpPr>
          <p:cNvPr id="220"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Line 1"/>
          <p:cNvSpPr/>
          <p:nvPr/>
        </p:nvSpPr>
        <p:spPr>
          <a:xfrm>
            <a:off x="4114800" y="3429000"/>
            <a:ext cx="1828800" cy="0"/>
          </a:xfrm>
          <a:prstGeom prst="line">
            <a:avLst/>
          </a:prstGeom>
          <a:ln w="108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2" name="Line 2"/>
          <p:cNvSpPr/>
          <p:nvPr/>
        </p:nvSpPr>
        <p:spPr>
          <a:xfrm flipV="1">
            <a:off x="4114800" y="1828800"/>
            <a:ext cx="0" cy="1600200"/>
          </a:xfrm>
          <a:prstGeom prst="line">
            <a:avLst/>
          </a:prstGeom>
          <a:ln w="108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3" name="Line 3"/>
          <p:cNvSpPr/>
          <p:nvPr/>
        </p:nvSpPr>
        <p:spPr>
          <a:xfrm flipH="1">
            <a:off x="3429000" y="3429000"/>
            <a:ext cx="685800" cy="1371600"/>
          </a:xfrm>
          <a:prstGeom prst="line">
            <a:avLst/>
          </a:prstGeom>
          <a:ln w="108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4" name="Line 4"/>
          <p:cNvSpPr/>
          <p:nvPr/>
        </p:nvSpPr>
        <p:spPr>
          <a:xfrm flipH="1">
            <a:off x="4114800" y="2514600"/>
            <a:ext cx="914400" cy="914400"/>
          </a:xfrm>
          <a:prstGeom prst="line">
            <a:avLst/>
          </a:prstGeom>
          <a:ln w="10800">
            <a:solidFill>
              <a:srgbClr val="000000"/>
            </a:solidFill>
            <a:round/>
            <a:headEnd type="triangle" w="med" len="med"/>
            <a:tailEnd type="oval" w="med" len="med"/>
          </a:ln>
        </p:spPr>
        <p:style>
          <a:lnRef idx="0">
            <a:scrgbClr r="0" g="0" b="0"/>
          </a:lnRef>
          <a:fillRef idx="0">
            <a:scrgbClr r="0" g="0" b="0"/>
          </a:fillRef>
          <a:effectRef idx="0">
            <a:scrgbClr r="0" g="0" b="0"/>
          </a:effectRef>
          <a:fontRef idx="minor"/>
        </p:style>
      </p:sp>
      <p:sp>
        <p:nvSpPr>
          <p:cNvPr id="225" name="CustomShape 5"/>
          <p:cNvSpPr/>
          <p:nvPr/>
        </p:nvSpPr>
        <p:spPr>
          <a:xfrm>
            <a:off x="3429000" y="1143000"/>
            <a:ext cx="25138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Term1:information</a:t>
            </a:r>
            <a:endParaRPr lang="en-US" sz="1800" b="0" strike="noStrike" spc="-1">
              <a:latin typeface="Arial"/>
            </a:endParaRPr>
          </a:p>
        </p:txBody>
      </p:sp>
      <p:sp>
        <p:nvSpPr>
          <p:cNvPr id="226" name="CustomShape 6"/>
          <p:cNvSpPr/>
          <p:nvPr/>
        </p:nvSpPr>
        <p:spPr>
          <a:xfrm>
            <a:off x="6172200" y="3200400"/>
            <a:ext cx="34282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Term2:retrieval</a:t>
            </a:r>
            <a:endParaRPr lang="en-US" sz="1800" b="0" strike="noStrike" spc="-1">
              <a:latin typeface="Arial"/>
            </a:endParaRPr>
          </a:p>
        </p:txBody>
      </p:sp>
      <p:sp>
        <p:nvSpPr>
          <p:cNvPr id="227" name="CustomShape 7"/>
          <p:cNvSpPr/>
          <p:nvPr/>
        </p:nvSpPr>
        <p:spPr>
          <a:xfrm>
            <a:off x="2743200" y="5029200"/>
            <a:ext cx="27424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Term3:computer</a:t>
            </a:r>
            <a:endParaRPr lang="en-US" sz="1800" b="0" strike="noStrike" spc="-1">
              <a:latin typeface="Arial"/>
            </a:endParaRPr>
          </a:p>
        </p:txBody>
      </p:sp>
      <p:sp>
        <p:nvSpPr>
          <p:cNvPr id="228" name="CustomShape 8"/>
          <p:cNvSpPr/>
          <p:nvPr/>
        </p:nvSpPr>
        <p:spPr>
          <a:xfrm>
            <a:off x="5029200" y="2286000"/>
            <a:ext cx="13708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Doc1</a:t>
            </a:r>
            <a:endParaRPr lang="en-US" sz="1800" b="0" strike="noStrike" spc="-1">
              <a:latin typeface="Arial"/>
            </a:endParaRPr>
          </a:p>
        </p:txBody>
      </p:sp>
      <p:sp>
        <p:nvSpPr>
          <p:cNvPr id="229" name="CustomShape 9"/>
          <p:cNvSpPr/>
          <p:nvPr/>
        </p:nvSpPr>
        <p:spPr>
          <a:xfrm>
            <a:off x="685800" y="2514600"/>
            <a:ext cx="2971080" cy="85752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Doc1=&lt;1, 1, 0&gt;</a:t>
            </a:r>
            <a:endParaRPr lang="en-US" sz="1800" b="0" strike="noStrike" spc="-1">
              <a:latin typeface="Arial"/>
            </a:endParaRPr>
          </a:p>
          <a:p>
            <a:pPr>
              <a:lnSpc>
                <a:spcPct val="100000"/>
              </a:lnSpc>
            </a:pPr>
            <a:r>
              <a:rPr lang="en-US" sz="1800" b="0" strike="noStrike" spc="-1">
                <a:solidFill>
                  <a:srgbClr val="000000"/>
                </a:solidFill>
                <a:latin typeface="Arial"/>
                <a:ea typeface="DejaVu Sans"/>
              </a:rPr>
              <a:t>Doc2-&lt;1, 1, 1&gt;</a:t>
            </a:r>
            <a:endParaRPr lang="en-US" sz="1800" b="0" strike="noStrike" spc="-1">
              <a:latin typeface="Arial"/>
            </a:endParaRPr>
          </a:p>
          <a:p>
            <a:pPr>
              <a:lnSpc>
                <a:spcPct val="100000"/>
              </a:lnSpc>
            </a:pPr>
            <a:r>
              <a:rPr lang="en-US" sz="1800" b="0" strike="noStrike" spc="-1">
                <a:solidFill>
                  <a:srgbClr val="000000"/>
                </a:solidFill>
                <a:latin typeface="Arial"/>
                <a:ea typeface="DejaVu Sans"/>
              </a:rPr>
              <a:t>Doc3=&lt;0, 1, 1&gt;</a:t>
            </a:r>
            <a:endParaRPr lang="en-US" sz="1800" b="0" strike="noStrike" spc="-1">
              <a:latin typeface="Arial"/>
            </a:endParaRPr>
          </a:p>
        </p:txBody>
      </p:sp>
      <p:sp>
        <p:nvSpPr>
          <p:cNvPr id="230" name="Line 10"/>
          <p:cNvSpPr/>
          <p:nvPr/>
        </p:nvSpPr>
        <p:spPr>
          <a:xfrm flipH="1">
            <a:off x="4114800" y="3200400"/>
            <a:ext cx="914400" cy="228600"/>
          </a:xfrm>
          <a:prstGeom prst="line">
            <a:avLst/>
          </a:prstGeom>
          <a:ln w="10800">
            <a:solidFill>
              <a:srgbClr val="000000"/>
            </a:solidFill>
            <a:round/>
            <a:headEnd type="triangle" w="med" len="med"/>
            <a:tailEnd type="oval" w="med" len="med"/>
          </a:ln>
        </p:spPr>
        <p:style>
          <a:lnRef idx="0">
            <a:scrgbClr r="0" g="0" b="0"/>
          </a:lnRef>
          <a:fillRef idx="0">
            <a:scrgbClr r="0" g="0" b="0"/>
          </a:fillRef>
          <a:effectRef idx="0">
            <a:scrgbClr r="0" g="0" b="0"/>
          </a:effectRef>
          <a:fontRef idx="minor"/>
        </p:style>
      </p:sp>
      <p:sp>
        <p:nvSpPr>
          <p:cNvPr id="231" name="CustomShape 11"/>
          <p:cNvSpPr/>
          <p:nvPr/>
        </p:nvSpPr>
        <p:spPr>
          <a:xfrm>
            <a:off x="5257800" y="2971800"/>
            <a:ext cx="11422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Doc2</a:t>
            </a:r>
            <a:endParaRPr lang="en-US" sz="1800" b="0" strike="noStrike" spc="-1">
              <a:latin typeface="Arial"/>
            </a:endParaRPr>
          </a:p>
        </p:txBody>
      </p:sp>
      <p:sp>
        <p:nvSpPr>
          <p:cNvPr id="232" name="Line 12"/>
          <p:cNvSpPr/>
          <p:nvPr/>
        </p:nvSpPr>
        <p:spPr>
          <a:xfrm flipH="1" flipV="1">
            <a:off x="4114800" y="3429000"/>
            <a:ext cx="685800" cy="914400"/>
          </a:xfrm>
          <a:prstGeom prst="line">
            <a:avLst/>
          </a:prstGeom>
          <a:ln w="10800">
            <a:solidFill>
              <a:srgbClr val="000000"/>
            </a:solidFill>
            <a:round/>
            <a:headEnd type="triangle" w="med" len="med"/>
            <a:tailEnd type="oval" w="med" len="med"/>
          </a:ln>
        </p:spPr>
        <p:style>
          <a:lnRef idx="0">
            <a:scrgbClr r="0" g="0" b="0"/>
          </a:lnRef>
          <a:fillRef idx="0">
            <a:scrgbClr r="0" g="0" b="0"/>
          </a:fillRef>
          <a:effectRef idx="0">
            <a:scrgbClr r="0" g="0" b="0"/>
          </a:effectRef>
          <a:fontRef idx="minor"/>
        </p:style>
      </p:sp>
      <p:sp>
        <p:nvSpPr>
          <p:cNvPr id="233" name="CustomShape 13"/>
          <p:cNvSpPr/>
          <p:nvPr/>
        </p:nvSpPr>
        <p:spPr>
          <a:xfrm>
            <a:off x="5029200" y="3886200"/>
            <a:ext cx="1142280" cy="3456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a:solidFill>
                  <a:srgbClr val="000000"/>
                </a:solidFill>
                <a:latin typeface="Arial"/>
                <a:ea typeface="DejaVu Sans"/>
              </a:rPr>
              <a:t>Doc3</a:t>
            </a:r>
            <a:endParaRPr lang="en-US" sz="1800" b="0" strike="noStrike" spc="-1">
              <a:latin typeface="Arial"/>
            </a:endParaRPr>
          </a:p>
        </p:txBody>
      </p:sp>
      <p:sp>
        <p:nvSpPr>
          <p:cNvPr id="234" name="CustomShape 14"/>
          <p:cNvSpPr/>
          <p:nvPr/>
        </p:nvSpPr>
        <p:spPr>
          <a:xfrm>
            <a:off x="5257800" y="5257800"/>
            <a:ext cx="13712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4.1 ]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Working with query :</a:t>
            </a:r>
            <a:endParaRPr lang="en-US" sz="3300" b="0" strike="noStrike" spc="-1">
              <a:latin typeface="Arial"/>
            </a:endParaRPr>
          </a:p>
        </p:txBody>
      </p:sp>
      <p:sp>
        <p:nvSpPr>
          <p:cNvPr id="236" name="CustomShape 2"/>
          <p:cNvSpPr/>
          <p:nvPr/>
        </p:nvSpPr>
        <p:spPr>
          <a:xfrm>
            <a:off x="685800" y="13716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Bef>
                <a:spcPts val="479"/>
              </a:spcBef>
              <a:buClr>
                <a:srgbClr val="EF2929"/>
              </a:buClr>
              <a:buSzPct val="45000"/>
              <a:buFont typeface="Wingdings" charset="2"/>
              <a:buChar char=""/>
            </a:pPr>
            <a:r>
              <a:rPr lang="en-US" sz="1600" b="0" strike="noStrike" spc="-1">
                <a:solidFill>
                  <a:srgbClr val="000000"/>
                </a:solidFill>
                <a:latin typeface="Lucida Grande"/>
                <a:ea typeface="DejaVu Sans"/>
              </a:rPr>
              <a:t>Used in information retrieval to determine which document (</a:t>
            </a:r>
            <a:r>
              <a:rPr lang="en-US" sz="1600" b="0" i="1" strike="noStrike" spc="-1">
                <a:solidFill>
                  <a:srgbClr val="000000"/>
                </a:solidFill>
                <a:latin typeface="Lucida Grande"/>
                <a:ea typeface="DejaVu Sans"/>
              </a:rPr>
              <a:t>d</a:t>
            </a:r>
            <a:r>
              <a:rPr lang="en-US" sz="1600" b="0" strike="noStrike" spc="-1" baseline="-25000">
                <a:solidFill>
                  <a:srgbClr val="000000"/>
                </a:solidFill>
                <a:latin typeface="Lucida Grande"/>
                <a:ea typeface="DejaVu Sans"/>
              </a:rPr>
              <a:t>1</a:t>
            </a:r>
            <a:r>
              <a:rPr lang="en-US" sz="1600" b="0" strike="noStrike" spc="-1">
                <a:solidFill>
                  <a:srgbClr val="000000"/>
                </a:solidFill>
                <a:latin typeface="Lucida Grande"/>
                <a:ea typeface="DejaVu Sans"/>
              </a:rPr>
              <a:t> or </a:t>
            </a:r>
            <a:r>
              <a:rPr lang="en-US" sz="1600" b="0" i="1" strike="noStrike" spc="-1">
                <a:solidFill>
                  <a:srgbClr val="000000"/>
                </a:solidFill>
                <a:latin typeface="Lucida Grande"/>
                <a:ea typeface="DejaVu Sans"/>
              </a:rPr>
              <a:t>d</a:t>
            </a:r>
            <a:r>
              <a:rPr lang="en-US" sz="1600" b="0" strike="noStrike" spc="-1" baseline="-25000">
                <a:solidFill>
                  <a:srgbClr val="000000"/>
                </a:solidFill>
                <a:latin typeface="Lucida Grande"/>
                <a:ea typeface="DejaVu Sans"/>
              </a:rPr>
              <a:t>2</a:t>
            </a:r>
            <a:r>
              <a:rPr lang="en-US" sz="1600" b="0" strike="noStrike" spc="-1">
                <a:solidFill>
                  <a:srgbClr val="000000"/>
                </a:solidFill>
                <a:latin typeface="Lucida Grande"/>
                <a:ea typeface="DejaVu Sans"/>
              </a:rPr>
              <a:t>) is more similar to a given query </a:t>
            </a:r>
            <a:r>
              <a:rPr lang="en-US" sz="1600" b="0" i="1" strike="noStrike" spc="-1">
                <a:solidFill>
                  <a:srgbClr val="000000"/>
                </a:solidFill>
                <a:latin typeface="Lucida Grande"/>
                <a:ea typeface="DejaVu Sans"/>
              </a:rPr>
              <a:t>q</a:t>
            </a:r>
            <a:endParaRPr lang="en-US" sz="1600" b="0" strike="noStrike" spc="-1">
              <a:latin typeface="Arial"/>
            </a:endParaRPr>
          </a:p>
          <a:p>
            <a:pPr marL="432000" indent="-323280">
              <a:lnSpc>
                <a:spcPct val="100000"/>
              </a:lnSpc>
              <a:spcBef>
                <a:spcPts val="479"/>
              </a:spcBef>
              <a:buClr>
                <a:srgbClr val="EF2929"/>
              </a:buClr>
              <a:buSzPct val="45000"/>
              <a:buFont typeface="Wingdings" charset="2"/>
              <a:buChar char=""/>
            </a:pPr>
            <a:r>
              <a:rPr lang="en-US" sz="1600" b="0" strike="noStrike" spc="-1">
                <a:solidFill>
                  <a:srgbClr val="000000"/>
                </a:solidFill>
                <a:latin typeface="Lucida Grande"/>
                <a:ea typeface="DejaVu Sans"/>
              </a:rPr>
              <a:t>Documents and queries are represented in the same space.</a:t>
            </a:r>
            <a:endParaRPr lang="en-US" sz="1600" b="0" strike="noStrike" spc="-1">
              <a:latin typeface="Arial"/>
            </a:endParaRPr>
          </a:p>
          <a:p>
            <a:pPr marL="432000" indent="-323280">
              <a:lnSpc>
                <a:spcPct val="100000"/>
              </a:lnSpc>
              <a:spcBef>
                <a:spcPts val="479"/>
              </a:spcBef>
              <a:buClr>
                <a:srgbClr val="EF2929"/>
              </a:buClr>
              <a:buSzPct val="45000"/>
              <a:buFont typeface="Wingdings" charset="2"/>
              <a:buChar char=""/>
            </a:pPr>
            <a:r>
              <a:rPr lang="en-US" sz="1600" b="0" strike="noStrike" spc="-1">
                <a:solidFill>
                  <a:srgbClr val="000000"/>
                </a:solidFill>
                <a:latin typeface="Lucida Grande"/>
                <a:ea typeface="DejaVu Sans"/>
              </a:rPr>
              <a:t>Angle (or cosine) is a proxy for similarity between two vectors</a:t>
            </a:r>
            <a:endParaRPr lang="en-US" sz="1600" b="0" strike="noStrike" spc="-1">
              <a:latin typeface="Arial"/>
            </a:endParaRPr>
          </a:p>
          <a:p>
            <a:pPr>
              <a:lnSpc>
                <a:spcPct val="100000"/>
              </a:lnSpc>
              <a:spcBef>
                <a:spcPts val="479"/>
              </a:spcBef>
            </a:pPr>
            <a:endParaRPr lang="en-US" sz="1600" b="0" strike="noStrike" spc="-1">
              <a:latin typeface="Arial"/>
            </a:endParaRPr>
          </a:p>
          <a:p>
            <a:pPr>
              <a:lnSpc>
                <a:spcPct val="100000"/>
              </a:lnSpc>
              <a:spcBef>
                <a:spcPts val="479"/>
              </a:spcBef>
            </a:pPr>
            <a:endParaRPr lang="en-US" sz="1600" b="0" strike="noStrike" spc="-1">
              <a:latin typeface="Arial"/>
            </a:endParaRPr>
          </a:p>
        </p:txBody>
      </p:sp>
      <p:pic>
        <p:nvPicPr>
          <p:cNvPr id="237" name="Picture 203"/>
          <p:cNvPicPr/>
          <p:nvPr/>
        </p:nvPicPr>
        <p:blipFill>
          <a:blip r:embed="rId2"/>
          <a:srcRect l="51853" t="39891" r="25480" b="19794"/>
          <a:stretch/>
        </p:blipFill>
        <p:spPr>
          <a:xfrm>
            <a:off x="4043160" y="2912400"/>
            <a:ext cx="2284920" cy="2284920"/>
          </a:xfrm>
          <a:prstGeom prst="rect">
            <a:avLst/>
          </a:prstGeom>
          <a:ln w="10800">
            <a:noFill/>
          </a:ln>
        </p:spPr>
      </p:pic>
      <p:sp>
        <p:nvSpPr>
          <p:cNvPr id="238" name="CustomShape 3"/>
          <p:cNvSpPr/>
          <p:nvPr/>
        </p:nvSpPr>
        <p:spPr>
          <a:xfrm>
            <a:off x="2743200" y="5257800"/>
            <a:ext cx="43430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calculating cosine of angle between two vector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2800" b="1" i="1" strike="noStrike" spc="-1">
                <a:solidFill>
                  <a:srgbClr val="333333"/>
                </a:solidFill>
                <a:latin typeface="Noto Sans Regular"/>
                <a:ea typeface="DejaVu Sans"/>
              </a:rPr>
              <a:t>Formula :</a:t>
            </a:r>
            <a:endParaRPr lang="en-US" sz="2800" b="0" strike="noStrike" spc="-1">
              <a:latin typeface="Arial"/>
            </a:endParaRPr>
          </a:p>
        </p:txBody>
      </p:sp>
      <p:sp>
        <p:nvSpPr>
          <p:cNvPr id="240"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Cos(d1,q) = vector_multiplication(d1,q) /  (|d1|*|q|)</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Let’s → d1 = &lt;a1, a2, a3&gt; and q =&lt;b1, b2, b3&gt;</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Cosine(d1,q) = ((a1b1+a1b2+…...+a3b3)/(sqrt(a1a1+a2a2+a3a3)sqrt(b1b1+b2b2+b3b3))</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Similarly we can calculate for Cosine(d2,q)</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Note :  Cosine(a,b) = Cosine(b,a) , Cosine(theta) = Cosine(-theta)</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Dis1 = cosine(d1,q)</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Dis2 = cosine(d2,q)</a:t>
            </a:r>
            <a:endParaRPr lang="en-US" sz="16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600" b="0" strike="noStrike" spc="-1">
                <a:solidFill>
                  <a:srgbClr val="333333"/>
                </a:solidFill>
                <a:latin typeface="Noto Sans Regular"/>
                <a:ea typeface="DejaVu Sans"/>
              </a:rPr>
              <a:t>Compare Dis1 and Dis2, smaller will be nearer to the query vector.</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Picture 206"/>
          <p:cNvPicPr/>
          <p:nvPr/>
        </p:nvPicPr>
        <p:blipFill>
          <a:blip r:embed="rId2"/>
          <a:srcRect l="13292" t="46439" r="33851" b="15761"/>
          <a:stretch/>
        </p:blipFill>
        <p:spPr>
          <a:xfrm>
            <a:off x="685800" y="1143000"/>
            <a:ext cx="8524800" cy="3428280"/>
          </a:xfrm>
          <a:prstGeom prst="rect">
            <a:avLst/>
          </a:prstGeom>
          <a:ln w="10800">
            <a:noFill/>
          </a:ln>
        </p:spPr>
      </p:pic>
      <p:sp>
        <p:nvSpPr>
          <p:cNvPr id="242" name="CustomShape 1"/>
          <p:cNvSpPr/>
          <p:nvPr/>
        </p:nvSpPr>
        <p:spPr>
          <a:xfrm>
            <a:off x="1143000" y="457200"/>
            <a:ext cx="3428640" cy="48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i="1" strike="noStrike" spc="-1">
                <a:solidFill>
                  <a:srgbClr val="000000"/>
                </a:solidFill>
                <a:latin typeface="Arial"/>
                <a:ea typeface="DejaVu Sans"/>
              </a:rPr>
              <a:t>Output Snippet :</a:t>
            </a:r>
            <a:endParaRPr lang="en-US" sz="2800" b="0" strike="noStrike" spc="-1">
              <a:latin typeface="Arial"/>
            </a:endParaRPr>
          </a:p>
        </p:txBody>
      </p:sp>
      <p:sp>
        <p:nvSpPr>
          <p:cNvPr id="243" name="CustomShape 2"/>
          <p:cNvSpPr/>
          <p:nvPr/>
        </p:nvSpPr>
        <p:spPr>
          <a:xfrm>
            <a:off x="3886200" y="5029200"/>
            <a:ext cx="11426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4.2 ]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693360" y="180000"/>
            <a:ext cx="6850080" cy="73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2800" b="1" i="1" strike="noStrike" spc="-1">
                <a:solidFill>
                  <a:srgbClr val="000000"/>
                </a:solidFill>
                <a:latin typeface="Arial"/>
                <a:ea typeface="DejaVu Sans"/>
              </a:rPr>
              <a:t>5. Final Output of Combined Module :</a:t>
            </a:r>
            <a:endParaRPr lang="en-US" sz="2800" b="0" strike="noStrike" spc="-1">
              <a:latin typeface="Arial"/>
            </a:endParaRPr>
          </a:p>
        </p:txBody>
      </p:sp>
      <p:pic>
        <p:nvPicPr>
          <p:cNvPr id="245" name="Picture 3"/>
          <p:cNvPicPr/>
          <p:nvPr/>
        </p:nvPicPr>
        <p:blipFill>
          <a:blip r:embed="rId2"/>
          <a:srcRect l="12162" t="21378" r="13317"/>
          <a:stretch/>
        </p:blipFill>
        <p:spPr>
          <a:xfrm>
            <a:off x="685800" y="914400"/>
            <a:ext cx="8222760" cy="4038120"/>
          </a:xfrm>
          <a:prstGeom prst="rect">
            <a:avLst/>
          </a:prstGeom>
          <a:ln w="0">
            <a:noFill/>
          </a:ln>
        </p:spPr>
      </p:pic>
      <p:sp>
        <p:nvSpPr>
          <p:cNvPr id="246" name="CustomShape 2"/>
          <p:cNvSpPr/>
          <p:nvPr/>
        </p:nvSpPr>
        <p:spPr>
          <a:xfrm>
            <a:off x="3657600" y="5257800"/>
            <a:ext cx="205704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400" b="0" strike="noStrike" spc="-1">
                <a:solidFill>
                  <a:srgbClr val="000000"/>
                </a:solidFill>
                <a:latin typeface="Arial"/>
                <a:ea typeface="DejaVu Sans"/>
              </a:rPr>
              <a:t>[ fig 5 ]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Conclusion</a:t>
            </a:r>
            <a:r>
              <a:rPr lang="en-US" sz="3300" b="1" strike="noStrike" spc="-1">
                <a:solidFill>
                  <a:srgbClr val="333333"/>
                </a:solidFill>
                <a:latin typeface="Noto Sans Regular"/>
                <a:ea typeface="DejaVu Sans"/>
              </a:rPr>
              <a:t> :</a:t>
            </a:r>
            <a:endParaRPr lang="en-US" sz="3300" b="0" strike="noStrike" spc="-1">
              <a:latin typeface="Arial"/>
            </a:endParaRPr>
          </a:p>
        </p:txBody>
      </p:sp>
      <p:sp>
        <p:nvSpPr>
          <p:cNvPr id="248" name="CustomShape 2"/>
          <p:cNvSpPr/>
          <p:nvPr/>
        </p:nvSpPr>
        <p:spPr>
          <a:xfrm>
            <a:off x="685800" y="126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Since we have the data from the user from any social networking site eg:twitter,facebook etc, we will be able to analyze the similarity between two comments whether the newly comments are in the context for the older one ,eg : we can consider for tweets and retweets</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we can analyze that the the semantic behavior of two comments are in the same context or not.</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We can also analyze that the older and newly comments are in the same context or not,</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sometimes there is chance that some adds will be there for any specific person which is not meaningful for the older comments.</a:t>
            </a:r>
            <a:endParaRPr lang="en-US" sz="15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1500" b="0" strike="noStrike" spc="-1">
                <a:solidFill>
                  <a:srgbClr val="333333"/>
                </a:solidFill>
                <a:latin typeface="Noto Sans Regular"/>
                <a:ea typeface="DejaVu Sans"/>
              </a:rPr>
              <a:t>We can calculate the cosine similarity between the comments for various page that how much they are similar to one another</a:t>
            </a:r>
            <a:endParaRPr lang="en-US" sz="15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720000" y="98241"/>
            <a:ext cx="8999280" cy="65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dirty="0">
                <a:solidFill>
                  <a:srgbClr val="333333"/>
                </a:solidFill>
                <a:latin typeface="Noto Sans Regular"/>
                <a:ea typeface="DejaVu Sans"/>
              </a:rPr>
              <a:t>Reference : </a:t>
            </a:r>
            <a:endParaRPr lang="en-US" sz="3300" b="0" strike="noStrike" spc="-1" dirty="0">
              <a:latin typeface="Arial"/>
            </a:endParaRPr>
          </a:p>
        </p:txBody>
      </p:sp>
      <p:sp>
        <p:nvSpPr>
          <p:cNvPr id="250" name="CustomShape 2"/>
          <p:cNvSpPr/>
          <p:nvPr/>
        </p:nvSpPr>
        <p:spPr>
          <a:xfrm>
            <a:off x="720000" y="757129"/>
            <a:ext cx="8999280" cy="4641368"/>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108720">
              <a:spcAft>
                <a:spcPts val="1060"/>
              </a:spcAft>
              <a:buClr>
                <a:srgbClr val="EF2929"/>
              </a:buClr>
              <a:buSzPct val="45000"/>
            </a:pPr>
            <a:r>
              <a:rPr lang="en-US" sz="1200" dirty="0" smtClean="0"/>
              <a:t>[1] 	</a:t>
            </a:r>
            <a:r>
              <a:rPr lang="en-US" sz="1200" dirty="0" err="1" smtClean="0"/>
              <a:t>Arbel</a:t>
            </a:r>
            <a:r>
              <a:rPr lang="en-US" sz="1200" dirty="0" smtClean="0"/>
              <a:t>, N. (2018, Dec 21). </a:t>
            </a:r>
            <a:r>
              <a:rPr lang="en-US" sz="1200" i="1" dirty="0" smtClean="0"/>
              <a:t>How LSTM networks solve the problem of vanishing gradients</a:t>
            </a:r>
            <a:r>
              <a:rPr lang="en-US" sz="1200" dirty="0" smtClean="0"/>
              <a:t>. Retrieved from medium: 	</a:t>
            </a:r>
            <a:r>
              <a:rPr lang="en-US" sz="1200" dirty="0" smtClean="0">
                <a:hlinkClick r:id="rId2"/>
              </a:rPr>
              <a:t>https://medium.datadriveninvestor.com/how-do-lstm-networks-solve-the-problem-of-vanishing-gradients-a6784971a577</a:t>
            </a:r>
            <a:endParaRPr lang="en-IN" sz="1200" dirty="0" smtClean="0"/>
          </a:p>
          <a:p>
            <a:pPr marL="108720">
              <a:spcAft>
                <a:spcPts val="1060"/>
              </a:spcAft>
              <a:buClr>
                <a:srgbClr val="EF2929"/>
              </a:buClr>
              <a:buSzPct val="45000"/>
            </a:pPr>
            <a:r>
              <a:rPr lang="en-US" sz="1200" dirty="0" smtClean="0"/>
              <a:t>[2]	</a:t>
            </a:r>
            <a:r>
              <a:rPr lang="en-US" sz="1200" dirty="0" err="1" smtClean="0"/>
              <a:t>Borcan</a:t>
            </a:r>
            <a:r>
              <a:rPr lang="en-US" sz="1200" dirty="0" smtClean="0"/>
              <a:t>, M. (2020, Jun 8). </a:t>
            </a:r>
            <a:r>
              <a:rPr lang="en-US" sz="1200" i="1" dirty="0" smtClean="0"/>
              <a:t>TF-IDF Explained And Python </a:t>
            </a:r>
            <a:r>
              <a:rPr lang="en-US" sz="1200" i="1" dirty="0" err="1" smtClean="0"/>
              <a:t>Sklearn</a:t>
            </a:r>
            <a:r>
              <a:rPr lang="en-US" sz="1200" i="1" dirty="0" smtClean="0"/>
              <a:t> Implementation</a:t>
            </a:r>
            <a:r>
              <a:rPr lang="en-US" sz="1200" dirty="0" smtClean="0"/>
              <a:t>. Retrieved from </a:t>
            </a:r>
            <a:r>
              <a:rPr lang="en-US" sz="1200" dirty="0" err="1" smtClean="0"/>
              <a:t>towardsdatascience</a:t>
            </a:r>
            <a:r>
              <a:rPr lang="en-US" sz="1200" dirty="0" smtClean="0"/>
              <a:t>: 	</a:t>
            </a:r>
            <a:r>
              <a:rPr lang="en-US" sz="1200" dirty="0" smtClean="0">
                <a:hlinkClick r:id="rId3"/>
              </a:rPr>
              <a:t>https://towardsdatascience.com/tf-idf-explained-and-python-sklearn-implementation-b020c5e83275</a:t>
            </a:r>
            <a:endParaRPr lang="en-IN" sz="1200" dirty="0" smtClean="0"/>
          </a:p>
          <a:p>
            <a:pPr marL="108720">
              <a:spcAft>
                <a:spcPts val="1060"/>
              </a:spcAft>
              <a:buClr>
                <a:srgbClr val="EF2929"/>
              </a:buClr>
              <a:buSzPct val="45000"/>
            </a:pPr>
            <a:r>
              <a:rPr lang="en-US" sz="1200" dirty="0" smtClean="0"/>
              <a:t>[3]	</a:t>
            </a:r>
            <a:r>
              <a:rPr lang="en-US" sz="1200" dirty="0" err="1" smtClean="0"/>
              <a:t>Narkhede</a:t>
            </a:r>
            <a:r>
              <a:rPr lang="en-US" sz="1200" dirty="0" smtClean="0"/>
              <a:t>, S. (2018, May 17). </a:t>
            </a:r>
            <a:r>
              <a:rPr lang="en-US" sz="1200" i="1" dirty="0" smtClean="0"/>
              <a:t>Understanding Logistic Regression</a:t>
            </a:r>
            <a:r>
              <a:rPr lang="en-US" sz="1200" dirty="0" smtClean="0"/>
              <a:t>. Retrieved from </a:t>
            </a:r>
            <a:r>
              <a:rPr lang="en-US" sz="1200" dirty="0" err="1" smtClean="0"/>
              <a:t>towardsdatascience</a:t>
            </a:r>
            <a:r>
              <a:rPr lang="en-US" sz="1200" dirty="0" smtClean="0"/>
              <a:t>: 	</a:t>
            </a:r>
            <a:r>
              <a:rPr lang="en-US" sz="1200" dirty="0" smtClean="0">
                <a:hlinkClick r:id="rId4"/>
              </a:rPr>
              <a:t>https://towardsdatascience.com/understanding-logistic-regression-9b02c2aec102</a:t>
            </a:r>
            <a:endParaRPr lang="en-US" sz="1200" dirty="0" smtClean="0"/>
          </a:p>
          <a:p>
            <a:pPr marL="108720">
              <a:spcAft>
                <a:spcPts val="1060"/>
              </a:spcAft>
              <a:buClr>
                <a:srgbClr val="EF2929"/>
              </a:buClr>
              <a:buSzPct val="45000"/>
            </a:pPr>
            <a:r>
              <a:rPr lang="en-US" sz="1200" dirty="0" smtClean="0"/>
              <a:t>[4]	Pant, A. (2019, Jan 22). </a:t>
            </a:r>
            <a:r>
              <a:rPr lang="en-US" sz="1200" i="1" dirty="0" smtClean="0"/>
              <a:t>Introduction to Logistic Regression</a:t>
            </a:r>
            <a:r>
              <a:rPr lang="en-US" sz="1200" dirty="0" smtClean="0"/>
              <a:t>. Retrieved from </a:t>
            </a:r>
            <a:r>
              <a:rPr lang="en-US" sz="1200" dirty="0" err="1" smtClean="0"/>
              <a:t>towardsdatascience</a:t>
            </a:r>
            <a:r>
              <a:rPr lang="en-US" sz="1200" dirty="0" smtClean="0"/>
              <a:t>: 	</a:t>
            </a:r>
            <a:r>
              <a:rPr lang="en-US" sz="1200" dirty="0" smtClean="0">
                <a:hlinkClick r:id="rId5"/>
              </a:rPr>
              <a:t>https://towardsdatascience.com/introduction-to-logistic-regression-66248243c148</a:t>
            </a:r>
            <a:endParaRPr lang="en-US" sz="1200" dirty="0" smtClean="0"/>
          </a:p>
          <a:p>
            <a:pPr marL="108720">
              <a:spcAft>
                <a:spcPts val="1060"/>
              </a:spcAft>
              <a:buClr>
                <a:srgbClr val="EF2929"/>
              </a:buClr>
              <a:buSzPct val="45000"/>
            </a:pPr>
            <a:r>
              <a:rPr lang="en-US" sz="1200" dirty="0" smtClean="0"/>
              <a:t>[5]	</a:t>
            </a:r>
            <a:r>
              <a:rPr lang="en-US" sz="1200" dirty="0" err="1" smtClean="0"/>
              <a:t>Saha</a:t>
            </a:r>
            <a:r>
              <a:rPr lang="en-US" sz="1200" dirty="0" smtClean="0"/>
              <a:t>, S. (2018, Dec 15). </a:t>
            </a:r>
            <a:r>
              <a:rPr lang="en-US" sz="1200" i="1" dirty="0" smtClean="0"/>
              <a:t>A Comprehensive Guide to Convolutional Neural Networks — the ELI5 way</a:t>
            </a:r>
            <a:r>
              <a:rPr lang="en-US" sz="1200" dirty="0" smtClean="0"/>
              <a:t>. Retrieved from 	</a:t>
            </a:r>
            <a:r>
              <a:rPr lang="en-US" sz="1200" dirty="0" err="1" smtClean="0"/>
              <a:t>towardsdatascience</a:t>
            </a:r>
            <a:r>
              <a:rPr lang="en-US" sz="1200" dirty="0" smtClean="0"/>
              <a:t>: </a:t>
            </a:r>
            <a:r>
              <a:rPr lang="en-US" sz="1200" dirty="0" smtClean="0">
                <a:hlinkClick r:id="rId6"/>
              </a:rPr>
              <a:t>https://towardsdatascience.com/a-comprehensive-guide-to-convolutional-neural-networks-the-eli5-</a:t>
            </a:r>
            <a:endParaRPr lang="en-US" sz="1200" dirty="0" smtClean="0"/>
          </a:p>
          <a:p>
            <a:pPr marL="108720">
              <a:spcAft>
                <a:spcPts val="1060"/>
              </a:spcAft>
              <a:buClr>
                <a:srgbClr val="EF2929"/>
              </a:buClr>
              <a:buSzPct val="45000"/>
            </a:pPr>
            <a:r>
              <a:rPr lang="en-US" sz="1200" dirty="0"/>
              <a:t>	</a:t>
            </a:r>
            <a:r>
              <a:rPr lang="en-US" sz="1200" dirty="0">
                <a:hlinkClick r:id="rId7"/>
              </a:rPr>
              <a:t>way-3bd2b1164a53</a:t>
            </a:r>
            <a:endParaRPr lang="en-IN" sz="1200" dirty="0" smtClean="0"/>
          </a:p>
          <a:p>
            <a:pPr marL="108720">
              <a:spcAft>
                <a:spcPts val="1060"/>
              </a:spcAft>
              <a:buClr>
                <a:srgbClr val="EF2929"/>
              </a:buClr>
              <a:buSzPct val="45000"/>
            </a:pPr>
            <a:r>
              <a:rPr lang="en-US" sz="1200" dirty="0" smtClean="0"/>
              <a:t>[6]	Salgado, R. (2020, Apr 16). </a:t>
            </a:r>
            <a:r>
              <a:rPr lang="en-US" sz="1200" i="1" dirty="0" smtClean="0"/>
              <a:t>Topic Modeling Articles with NMF</a:t>
            </a:r>
            <a:r>
              <a:rPr lang="en-US" sz="1200" dirty="0" smtClean="0"/>
              <a:t>. Retrieved from medium: 	</a:t>
            </a:r>
            <a:r>
              <a:rPr lang="en-US" sz="1200" dirty="0" smtClean="0">
                <a:hlinkClick r:id="rId8"/>
              </a:rPr>
              <a:t>https://medium.com/@robert.salgado</a:t>
            </a:r>
            <a:endParaRPr lang="en-IN" sz="1200" dirty="0" smtClean="0"/>
          </a:p>
          <a:p>
            <a:pPr marL="108720">
              <a:spcAft>
                <a:spcPts val="1060"/>
              </a:spcAft>
              <a:buClr>
                <a:srgbClr val="EF2929"/>
              </a:buClr>
              <a:buSzPct val="45000"/>
            </a:pPr>
            <a:r>
              <a:rPr lang="en-US" sz="1200" dirty="0" smtClean="0"/>
              <a:t>[7]	</a:t>
            </a:r>
            <a:r>
              <a:rPr lang="en-US" sz="1200" dirty="0" err="1" smtClean="0"/>
              <a:t>sawant</a:t>
            </a:r>
            <a:r>
              <a:rPr lang="en-US" sz="1200" dirty="0" smtClean="0"/>
              <a:t>, m. (2019, Jul 28). </a:t>
            </a:r>
            <a:r>
              <a:rPr lang="en-US" sz="1200" i="1" dirty="0" smtClean="0"/>
              <a:t>Text Sentiments Classification with CNN and LSTM</a:t>
            </a:r>
            <a:r>
              <a:rPr lang="en-US" sz="1200" dirty="0" smtClean="0"/>
              <a:t>. Retrieved from medium: 	</a:t>
            </a:r>
            <a:r>
              <a:rPr lang="en-US" sz="1200" dirty="0" smtClean="0">
                <a:hlinkClick r:id="rId9"/>
              </a:rPr>
              <a:t>https://medium.com/@mrunal68/text-sentiments-classification-with-cnn-and-lstm-f92652bc29fd</a:t>
            </a:r>
            <a:endParaRPr lang="en-IN" sz="1200" dirty="0" smtClean="0"/>
          </a:p>
          <a:p>
            <a:pPr marL="108720">
              <a:spcAft>
                <a:spcPts val="1060"/>
              </a:spcAft>
              <a:buClr>
                <a:srgbClr val="EF2929"/>
              </a:buClr>
              <a:buSzPct val="45000"/>
            </a:pPr>
            <a:r>
              <a:rPr lang="en-US" sz="1200" i="1" dirty="0" smtClean="0"/>
              <a:t>[8]	</a:t>
            </a:r>
            <a:r>
              <a:rPr lang="en-US" sz="1200" i="1" dirty="0" err="1" smtClean="0"/>
              <a:t>sklearn.decomposition.NMF</a:t>
            </a:r>
            <a:r>
              <a:rPr lang="en-US" sz="1200" i="1" dirty="0" smtClean="0"/>
              <a:t>.</a:t>
            </a:r>
            <a:r>
              <a:rPr lang="en-US" sz="1200" dirty="0" smtClean="0"/>
              <a:t> (2007). Retrieved from </a:t>
            </a:r>
            <a:r>
              <a:rPr lang="en-US" sz="1200" dirty="0" err="1" smtClean="0"/>
              <a:t>scikit</a:t>
            </a:r>
            <a:r>
              <a:rPr lang="en-US" sz="1200" dirty="0" smtClean="0"/>
              <a:t>-learn: </a:t>
            </a:r>
            <a:r>
              <a:rPr lang="en-US" sz="1200" dirty="0" smtClean="0">
                <a:hlinkClick r:id="rId10"/>
              </a:rPr>
              <a:t>https://scikit-</a:t>
            </a:r>
            <a:r>
              <a:rPr lang="en-US" sz="1200" dirty="0" smtClean="0"/>
              <a:t>	</a:t>
            </a:r>
            <a:r>
              <a:rPr lang="en-US" sz="1200" dirty="0">
                <a:hlinkClick r:id="rId11"/>
              </a:rPr>
              <a:t>learn.org/stable/modules/generated/sklearn.decomposition.NMF.html</a:t>
            </a:r>
            <a:endParaRPr lang="en-IN" sz="1200" dirty="0"/>
          </a:p>
          <a:p>
            <a:pPr marL="108720">
              <a:spcAft>
                <a:spcPts val="1060"/>
              </a:spcAft>
              <a:buClr>
                <a:srgbClr val="EF2929"/>
              </a:buClr>
              <a:buSzPct val="45000"/>
            </a:pPr>
            <a:r>
              <a:rPr lang="en-US" sz="1200" i="1" dirty="0" smtClean="0"/>
              <a:t>[9]	</a:t>
            </a:r>
            <a:r>
              <a:rPr lang="en-US" sz="1200" i="1" dirty="0" err="1" smtClean="0"/>
              <a:t>sklearn.feature_extraction.text.TfidfVectorizer</a:t>
            </a:r>
            <a:r>
              <a:rPr lang="en-US" sz="1200" i="1" dirty="0" smtClean="0"/>
              <a:t>.</a:t>
            </a:r>
            <a:r>
              <a:rPr lang="en-US" sz="1200" dirty="0" smtClean="0"/>
              <a:t> (2007). Retrieved from </a:t>
            </a:r>
            <a:r>
              <a:rPr lang="en-US" sz="1200" dirty="0" err="1" smtClean="0"/>
              <a:t>scikit</a:t>
            </a:r>
            <a:r>
              <a:rPr lang="en-US" sz="1200" dirty="0" smtClean="0"/>
              <a:t>-learn: </a:t>
            </a:r>
            <a:r>
              <a:rPr lang="en-US" sz="1200" dirty="0" smtClean="0">
                <a:hlinkClick r:id="rId10"/>
              </a:rPr>
              <a:t>https://scikit-</a:t>
            </a:r>
            <a:endParaRPr lang="en-US" sz="1200" dirty="0" smtClean="0"/>
          </a:p>
          <a:p>
            <a:pPr marL="108720">
              <a:spcAft>
                <a:spcPts val="1060"/>
              </a:spcAft>
              <a:buClr>
                <a:srgbClr val="EF2929"/>
              </a:buClr>
              <a:buSzPct val="45000"/>
            </a:pPr>
            <a:r>
              <a:rPr lang="en-US" sz="1200" dirty="0"/>
              <a:t>	</a:t>
            </a:r>
            <a:r>
              <a:rPr lang="en-US" sz="1200" dirty="0">
                <a:hlinkClick r:id="rId12"/>
              </a:rPr>
              <a:t>learn.org/stable/modules/generated/sklearn.feature_extraction.text.TfidfVectorizer.html</a:t>
            </a:r>
            <a:endParaRPr lang="en-IN" sz="1200" dirty="0"/>
          </a:p>
          <a:p>
            <a:pPr marL="108720">
              <a:spcAft>
                <a:spcPts val="1060"/>
              </a:spcAft>
              <a:buClr>
                <a:srgbClr val="EF2929"/>
              </a:buClr>
              <a:buSzPct val="45000"/>
            </a:pPr>
            <a:endParaRPr lang="en-IN" sz="1200" dirty="0"/>
          </a:p>
          <a:p>
            <a:pPr marL="432000" indent="-323280">
              <a:lnSpc>
                <a:spcPct val="100000"/>
              </a:lnSpc>
              <a:spcAft>
                <a:spcPts val="1060"/>
              </a:spcAft>
              <a:buClr>
                <a:srgbClr val="EF2929"/>
              </a:buClr>
              <a:buSzPct val="45000"/>
              <a:buFont typeface="Wingdings" charset="2"/>
              <a:buChar char=""/>
            </a:pPr>
            <a:endParaRPr lang="en-US" sz="1200" b="0" strike="noStrike" spc="-1" dirty="0">
              <a:latin typeface="Arial"/>
            </a:endParaRPr>
          </a:p>
        </p:txBody>
      </p:sp>
      <p:grpSp>
        <p:nvGrpSpPr>
          <p:cNvPr id="251" name="Group 3"/>
          <p:cNvGrpSpPr/>
          <p:nvPr/>
        </p:nvGrpSpPr>
        <p:grpSpPr>
          <a:xfrm>
            <a:off x="0" y="0"/>
            <a:ext cx="0" cy="0"/>
            <a:chOff x="0" y="0"/>
            <a:chExt cx="0" cy="0"/>
          </a:xfrm>
        </p:grpSpPr>
      </p:grpSp>
      <p:grpSp>
        <p:nvGrpSpPr>
          <p:cNvPr id="252" name="Group 4"/>
          <p:cNvGrpSpPr/>
          <p:nvPr/>
        </p:nvGrpSpPr>
        <p:grpSpPr>
          <a:xfrm>
            <a:off x="0" y="0"/>
            <a:ext cx="0" cy="0"/>
            <a:chOff x="0" y="0"/>
            <a:chExt cx="0" cy="0"/>
          </a:xfrm>
        </p:grpSpPr>
      </p:grpSp>
      <p:grpSp>
        <p:nvGrpSpPr>
          <p:cNvPr id="253" name="Group 5"/>
          <p:cNvGrpSpPr/>
          <p:nvPr/>
        </p:nvGrpSpPr>
        <p:grpSpPr>
          <a:xfrm>
            <a:off x="0" y="0"/>
            <a:ext cx="0" cy="0"/>
            <a:chOff x="0" y="0"/>
            <a:chExt cx="0" cy="0"/>
          </a:xfrm>
        </p:grpSpPr>
      </p:grpSp>
      <p:grpSp>
        <p:nvGrpSpPr>
          <p:cNvPr id="254" name="Group 6"/>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0" y="2357792"/>
            <a:ext cx="10080625" cy="5446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4000" b="1" u="sng" strike="noStrike" spc="-1" dirty="0">
                <a:solidFill>
                  <a:srgbClr val="0000FF"/>
                </a:solidFill>
                <a:uFillTx/>
                <a:latin typeface="Times New Roman"/>
                <a:ea typeface="DejaVu Sans"/>
                <a:hlinkClick r:id="rId2"/>
              </a:rPr>
              <a:t>THANK YOU</a:t>
            </a:r>
            <a:endParaRPr lang="en-US" sz="4000" b="0" u="sng"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Work performed :</a:t>
            </a:r>
            <a:endParaRPr lang="en-US" sz="3300" b="0" strike="noStrike" spc="-1">
              <a:latin typeface="Arial"/>
            </a:endParaRPr>
          </a:p>
        </p:txBody>
      </p:sp>
      <p:sp>
        <p:nvSpPr>
          <p:cNvPr id="57"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Sarcasm Detection</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Context Classification</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Sentiment Analysis</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Cosine Similarity</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Semantic Similarity using Spacy model</a:t>
            </a:r>
            <a:endParaRPr lang="en-US" sz="2100" b="0" strike="noStrike" spc="-1">
              <a:latin typeface="Arial"/>
            </a:endParaRPr>
          </a:p>
          <a:p>
            <a:pPr>
              <a:lnSpc>
                <a:spcPct val="100000"/>
              </a:lnSpc>
              <a:spcAft>
                <a:spcPts val="1060"/>
              </a:spcAft>
            </a:pPr>
            <a:endParaRPr lang="en-US" sz="2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720000" y="180000"/>
            <a:ext cx="8999280" cy="107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Procedure : </a:t>
            </a:r>
            <a:endParaRPr lang="en-US" sz="3300" b="0" strike="noStrike" spc="-1">
              <a:latin typeface="Arial"/>
            </a:endParaRPr>
          </a:p>
        </p:txBody>
      </p:sp>
      <p:sp>
        <p:nvSpPr>
          <p:cNvPr id="59" name="CustomShape 2"/>
          <p:cNvSpPr/>
          <p:nvPr/>
        </p:nvSpPr>
        <p:spPr>
          <a:xfrm>
            <a:off x="720000" y="1440000"/>
            <a:ext cx="8999280" cy="34192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Logistic Regression(LR)</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Convolutional Neural Network (CNN)</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Non-negative Matrix Factorization (NMF)</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Long Short Term Memory (LSTM)</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TfidfVectorizer</a:t>
            </a:r>
            <a:endParaRPr lang="en-US" sz="2100" b="0" strike="noStrike" spc="-1">
              <a:latin typeface="Arial"/>
            </a:endParaRPr>
          </a:p>
          <a:p>
            <a:pPr marL="432000" indent="-323280">
              <a:lnSpc>
                <a:spcPct val="100000"/>
              </a:lnSpc>
              <a:spcAft>
                <a:spcPts val="1060"/>
              </a:spcAft>
              <a:buClr>
                <a:srgbClr val="EF2929"/>
              </a:buClr>
              <a:buSzPct val="45000"/>
              <a:buFont typeface="Wingdings" charset="2"/>
              <a:buChar char=""/>
            </a:pPr>
            <a:r>
              <a:rPr lang="en-US" sz="2100" b="0" strike="noStrike" spc="-1">
                <a:solidFill>
                  <a:srgbClr val="333333"/>
                </a:solidFill>
                <a:latin typeface="Noto Sans Regular"/>
                <a:ea typeface="DejaVu Sans"/>
              </a:rPr>
              <a:t>Cosine Similarity</a:t>
            </a:r>
            <a:endParaRPr lang="en-US" sz="2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stomShape 1"/>
          <p:cNvSpPr/>
          <p:nvPr/>
        </p:nvSpPr>
        <p:spPr>
          <a:xfrm>
            <a:off x="720000" y="180000"/>
            <a:ext cx="8999280" cy="947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Data Flow Diagram : </a:t>
            </a:r>
            <a:endParaRPr lang="en-US" sz="3300" b="0" strike="noStrike" spc="-1">
              <a:latin typeface="Arial"/>
            </a:endParaRPr>
          </a:p>
        </p:txBody>
      </p:sp>
      <p:sp>
        <p:nvSpPr>
          <p:cNvPr id="61" name="CustomShape 2"/>
          <p:cNvSpPr/>
          <p:nvPr/>
        </p:nvSpPr>
        <p:spPr>
          <a:xfrm>
            <a:off x="914400" y="1371600"/>
            <a:ext cx="9140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Input 1</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(Tweet)</a:t>
            </a:r>
            <a:endParaRPr lang="en-US" sz="1400" b="0" strike="noStrike" spc="-1">
              <a:latin typeface="Arial"/>
            </a:endParaRPr>
          </a:p>
        </p:txBody>
      </p:sp>
      <p:sp>
        <p:nvSpPr>
          <p:cNvPr id="62" name="CustomShape 3"/>
          <p:cNvSpPr/>
          <p:nvPr/>
        </p:nvSpPr>
        <p:spPr>
          <a:xfrm>
            <a:off x="914400" y="2057400"/>
            <a:ext cx="9140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Input 2</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(Retweet)</a:t>
            </a:r>
            <a:endParaRPr lang="en-US" sz="1400" b="0" strike="noStrike" spc="-1">
              <a:latin typeface="Arial"/>
            </a:endParaRPr>
          </a:p>
        </p:txBody>
      </p:sp>
      <p:sp>
        <p:nvSpPr>
          <p:cNvPr id="63" name="CustomShape 4"/>
          <p:cNvSpPr/>
          <p:nvPr/>
        </p:nvSpPr>
        <p:spPr>
          <a:xfrm>
            <a:off x="3429000" y="2466360"/>
            <a:ext cx="1371240" cy="685440"/>
          </a:xfrm>
          <a:prstGeom prst="ellipse">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Context</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Classification</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module</a:t>
            </a:r>
            <a:endParaRPr lang="en-US" sz="1400" b="0" strike="noStrike" spc="-1">
              <a:latin typeface="Arial"/>
            </a:endParaRPr>
          </a:p>
        </p:txBody>
      </p:sp>
      <p:sp>
        <p:nvSpPr>
          <p:cNvPr id="64" name="CustomShape 5"/>
          <p:cNvSpPr/>
          <p:nvPr/>
        </p:nvSpPr>
        <p:spPr>
          <a:xfrm>
            <a:off x="5715000" y="2286000"/>
            <a:ext cx="9140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Output</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&lt;string&gt;</a:t>
            </a:r>
            <a:endParaRPr lang="en-US" sz="1400" b="0" strike="noStrike" spc="-1">
              <a:latin typeface="Arial"/>
            </a:endParaRPr>
          </a:p>
        </p:txBody>
      </p:sp>
      <p:sp>
        <p:nvSpPr>
          <p:cNvPr id="65" name="CustomShape 6"/>
          <p:cNvSpPr/>
          <p:nvPr/>
        </p:nvSpPr>
        <p:spPr>
          <a:xfrm flipV="1">
            <a:off x="4800600" y="2513520"/>
            <a:ext cx="914400" cy="29484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66" name="CustomShape 7"/>
          <p:cNvSpPr/>
          <p:nvPr/>
        </p:nvSpPr>
        <p:spPr>
          <a:xfrm>
            <a:off x="3429000" y="4800600"/>
            <a:ext cx="1371240" cy="685440"/>
          </a:xfrm>
          <a:prstGeom prst="ellipse">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Sarcasm</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Module</a:t>
            </a:r>
            <a:endParaRPr lang="en-US" sz="1400" b="0" strike="noStrike" spc="-1">
              <a:latin typeface="Arial"/>
            </a:endParaRPr>
          </a:p>
        </p:txBody>
      </p:sp>
      <p:sp>
        <p:nvSpPr>
          <p:cNvPr id="67" name="CustomShape 8"/>
          <p:cNvSpPr/>
          <p:nvPr/>
        </p:nvSpPr>
        <p:spPr>
          <a:xfrm>
            <a:off x="5715000" y="4800600"/>
            <a:ext cx="9140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a:solidFill>
                  <a:srgbClr val="000000"/>
                </a:solidFill>
                <a:latin typeface="Arial"/>
                <a:ea typeface="DejaVu Sans"/>
              </a:rPr>
              <a:t>Output</a:t>
            </a:r>
            <a:endParaRPr lang="en-US" sz="1200" b="0" strike="noStrike" spc="-1">
              <a:latin typeface="Arial"/>
            </a:endParaRPr>
          </a:p>
          <a:p>
            <a:pPr algn="ctr">
              <a:lnSpc>
                <a:spcPct val="100000"/>
              </a:lnSpc>
            </a:pPr>
            <a:r>
              <a:rPr lang="en-US" sz="1200" b="0" strike="noStrike" spc="-1">
                <a:solidFill>
                  <a:srgbClr val="000000"/>
                </a:solidFill>
                <a:latin typeface="Arial"/>
                <a:ea typeface="DejaVu Sans"/>
              </a:rPr>
              <a:t>&lt;percentage&gt;</a:t>
            </a:r>
            <a:endParaRPr lang="en-US" sz="1200" b="0" strike="noStrike" spc="-1">
              <a:latin typeface="Arial"/>
            </a:endParaRPr>
          </a:p>
        </p:txBody>
      </p:sp>
      <p:sp>
        <p:nvSpPr>
          <p:cNvPr id="68" name="CustomShape 9"/>
          <p:cNvSpPr/>
          <p:nvPr/>
        </p:nvSpPr>
        <p:spPr>
          <a:xfrm flipV="1">
            <a:off x="4800600" y="5029200"/>
            <a:ext cx="914400" cy="11448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69" name="CustomShape 10"/>
          <p:cNvSpPr/>
          <p:nvPr/>
        </p:nvSpPr>
        <p:spPr>
          <a:xfrm>
            <a:off x="3429000" y="3758040"/>
            <a:ext cx="1371240" cy="685440"/>
          </a:xfrm>
          <a:prstGeom prst="ellipse">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Cosine</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Similarity</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Module</a:t>
            </a:r>
            <a:endParaRPr lang="en-US" sz="1400" b="0" strike="noStrike" spc="-1">
              <a:latin typeface="Arial"/>
            </a:endParaRPr>
          </a:p>
        </p:txBody>
      </p:sp>
      <p:sp>
        <p:nvSpPr>
          <p:cNvPr id="70" name="CustomShape 11"/>
          <p:cNvSpPr/>
          <p:nvPr/>
        </p:nvSpPr>
        <p:spPr>
          <a:xfrm>
            <a:off x="5486400" y="3886200"/>
            <a:ext cx="914040" cy="4568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a:solidFill>
                  <a:srgbClr val="000000"/>
                </a:solidFill>
                <a:latin typeface="Arial"/>
                <a:ea typeface="DejaVu Sans"/>
              </a:rPr>
              <a:t>Output</a:t>
            </a:r>
            <a:endParaRPr lang="en-US" sz="1200" b="0" strike="noStrike" spc="-1">
              <a:latin typeface="Arial"/>
            </a:endParaRPr>
          </a:p>
          <a:p>
            <a:pPr algn="ctr">
              <a:lnSpc>
                <a:spcPct val="100000"/>
              </a:lnSpc>
            </a:pPr>
            <a:r>
              <a:rPr lang="en-US" sz="1200" b="0" strike="noStrike" spc="-1">
                <a:solidFill>
                  <a:srgbClr val="000000"/>
                </a:solidFill>
                <a:latin typeface="Arial"/>
                <a:ea typeface="DejaVu Sans"/>
              </a:rPr>
              <a:t>&lt;percentage&gt;</a:t>
            </a:r>
            <a:endParaRPr lang="en-US" sz="1200" b="0" strike="noStrike" spc="-1">
              <a:latin typeface="Arial"/>
            </a:endParaRPr>
          </a:p>
        </p:txBody>
      </p:sp>
      <p:sp>
        <p:nvSpPr>
          <p:cNvPr id="71" name="CustomShape 12"/>
          <p:cNvSpPr/>
          <p:nvPr/>
        </p:nvSpPr>
        <p:spPr>
          <a:xfrm>
            <a:off x="4800600" y="4101120"/>
            <a:ext cx="685800" cy="13680"/>
          </a:xfrm>
          <a:prstGeom prst="curved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72" name="CustomShape 13"/>
          <p:cNvSpPr/>
          <p:nvPr/>
        </p:nvSpPr>
        <p:spPr>
          <a:xfrm>
            <a:off x="7772400" y="2286000"/>
            <a:ext cx="914040" cy="1142640"/>
          </a:xfrm>
          <a:prstGeom prst="ellipse">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Sentiment</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Analysis</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Module</a:t>
            </a:r>
            <a:endParaRPr lang="en-US" sz="1400" b="0" strike="noStrike" spc="-1">
              <a:latin typeface="Arial"/>
            </a:endParaRPr>
          </a:p>
        </p:txBody>
      </p:sp>
      <p:sp>
        <p:nvSpPr>
          <p:cNvPr id="73" name="Line 14"/>
          <p:cNvSpPr/>
          <p:nvPr/>
        </p:nvSpPr>
        <p:spPr>
          <a:xfrm>
            <a:off x="2514600" y="1600200"/>
            <a:ext cx="0" cy="365760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4" name="Line 15"/>
          <p:cNvSpPr/>
          <p:nvPr/>
        </p:nvSpPr>
        <p:spPr>
          <a:xfrm>
            <a:off x="2057400" y="2286000"/>
            <a:ext cx="0" cy="251460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5" name="Line 16"/>
          <p:cNvSpPr/>
          <p:nvPr/>
        </p:nvSpPr>
        <p:spPr>
          <a:xfrm>
            <a:off x="1828800" y="2286000"/>
            <a:ext cx="2286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76" name="Line 17"/>
          <p:cNvSpPr/>
          <p:nvPr/>
        </p:nvSpPr>
        <p:spPr>
          <a:xfrm>
            <a:off x="1828800" y="1600200"/>
            <a:ext cx="6858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77" name="CustomShape 18"/>
          <p:cNvSpPr/>
          <p:nvPr/>
        </p:nvSpPr>
        <p:spPr>
          <a:xfrm>
            <a:off x="2514600" y="1600200"/>
            <a:ext cx="1115280" cy="96660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78" name="CustomShape 19"/>
          <p:cNvSpPr/>
          <p:nvPr/>
        </p:nvSpPr>
        <p:spPr>
          <a:xfrm>
            <a:off x="2057400" y="2286000"/>
            <a:ext cx="1371600" cy="52344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79" name="CustomShape 20"/>
          <p:cNvSpPr/>
          <p:nvPr/>
        </p:nvSpPr>
        <p:spPr>
          <a:xfrm>
            <a:off x="2514600" y="3429000"/>
            <a:ext cx="1115280" cy="42948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0" name="CustomShape 21"/>
          <p:cNvSpPr/>
          <p:nvPr/>
        </p:nvSpPr>
        <p:spPr>
          <a:xfrm>
            <a:off x="2057400" y="3543120"/>
            <a:ext cx="1371600" cy="55800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1" name="CustomShape 22"/>
          <p:cNvSpPr/>
          <p:nvPr/>
        </p:nvSpPr>
        <p:spPr>
          <a:xfrm flipV="1">
            <a:off x="2514600" y="5142960"/>
            <a:ext cx="914400" cy="114120"/>
          </a:xfrm>
          <a:custGeom>
            <a:avLst/>
            <a:gdLst/>
            <a:ahLst/>
            <a:cxnLst/>
            <a:rect l="l" t="t" r="r" b="b"/>
            <a:pathLst>
              <a:path w="21600" h="21600">
                <a:moveTo>
                  <a:pt x="0" y="0"/>
                </a:moveTo>
                <a:lnTo>
                  <a:pt x="21600" y="21600"/>
                </a:lnTo>
              </a:path>
            </a:pathLst>
          </a:cu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2" name="CustomShape 23"/>
          <p:cNvSpPr/>
          <p:nvPr/>
        </p:nvSpPr>
        <p:spPr>
          <a:xfrm>
            <a:off x="2057400" y="4800600"/>
            <a:ext cx="1572480" cy="10044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3" name="CustomShape 24"/>
          <p:cNvSpPr/>
          <p:nvPr/>
        </p:nvSpPr>
        <p:spPr>
          <a:xfrm flipH="1">
            <a:off x="4114080" y="2743200"/>
            <a:ext cx="2057400" cy="101484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4" name="CustomShape 25"/>
          <p:cNvSpPr/>
          <p:nvPr/>
        </p:nvSpPr>
        <p:spPr>
          <a:xfrm>
            <a:off x="6629400" y="3200400"/>
            <a:ext cx="1142640" cy="137124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a:solidFill>
                  <a:srgbClr val="000000"/>
                </a:solidFill>
                <a:latin typeface="Arial"/>
                <a:ea typeface="DejaVu Sans"/>
              </a:rPr>
              <a:t>Data</a:t>
            </a:r>
            <a:endParaRPr lang="en-US" sz="1200" b="0" strike="noStrike" spc="-1">
              <a:latin typeface="Arial"/>
            </a:endParaRPr>
          </a:p>
          <a:p>
            <a:pPr algn="ctr">
              <a:lnSpc>
                <a:spcPct val="100000"/>
              </a:lnSpc>
            </a:pPr>
            <a:r>
              <a:rPr lang="en-US" sz="1200" b="0" strike="noStrike" spc="-1">
                <a:solidFill>
                  <a:srgbClr val="000000"/>
                </a:solidFill>
                <a:latin typeface="Arial"/>
                <a:ea typeface="DejaVu Sans"/>
              </a:rPr>
              <a:t>Filter</a:t>
            </a:r>
            <a:endParaRPr lang="en-US" sz="1200" b="0" strike="noStrike" spc="-1">
              <a:latin typeface="Arial"/>
            </a:endParaRPr>
          </a:p>
          <a:p>
            <a:pPr algn="ctr">
              <a:lnSpc>
                <a:spcPct val="100000"/>
              </a:lnSpc>
            </a:pPr>
            <a:r>
              <a:rPr lang="en-US" sz="1200" b="0" strike="noStrike" spc="-1">
                <a:solidFill>
                  <a:srgbClr val="000000"/>
                </a:solidFill>
                <a:latin typeface="Arial"/>
                <a:ea typeface="DejaVu Sans"/>
              </a:rPr>
              <a:t>For</a:t>
            </a:r>
            <a:endParaRPr lang="en-US" sz="1200" b="0" strike="noStrike" spc="-1">
              <a:latin typeface="Arial"/>
            </a:endParaRPr>
          </a:p>
          <a:p>
            <a:pPr algn="ctr">
              <a:lnSpc>
                <a:spcPct val="100000"/>
              </a:lnSpc>
            </a:pPr>
            <a:r>
              <a:rPr lang="en-US" sz="1200" b="0" strike="noStrike" spc="-1">
                <a:solidFill>
                  <a:srgbClr val="000000"/>
                </a:solidFill>
                <a:latin typeface="Arial"/>
                <a:ea typeface="DejaVu Sans"/>
              </a:rPr>
              <a:t>sentiment</a:t>
            </a:r>
            <a:endParaRPr lang="en-US" sz="1200" b="0" strike="noStrike" spc="-1">
              <a:latin typeface="Arial"/>
            </a:endParaRPr>
          </a:p>
        </p:txBody>
      </p:sp>
      <p:sp>
        <p:nvSpPr>
          <p:cNvPr id="85" name="CustomShape 26"/>
          <p:cNvSpPr/>
          <p:nvPr/>
        </p:nvSpPr>
        <p:spPr>
          <a:xfrm flipV="1">
            <a:off x="6400800" y="3885480"/>
            <a:ext cx="228600" cy="22860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6" name="CustomShape 27"/>
          <p:cNvSpPr/>
          <p:nvPr/>
        </p:nvSpPr>
        <p:spPr>
          <a:xfrm>
            <a:off x="2810160" y="1589400"/>
            <a:ext cx="4113360" cy="270360"/>
          </a:xfrm>
          <a:prstGeom prst="bentConnector3">
            <a:avLst>
              <a:gd name="adj1" fmla="val 50000"/>
            </a:avLst>
          </a:prstGeom>
          <a:noFill/>
          <a:ln w="0">
            <a:solidFill>
              <a:srgbClr val="3465A4"/>
            </a:solidFill>
          </a:ln>
        </p:spPr>
        <p:style>
          <a:lnRef idx="0">
            <a:scrgbClr r="0" g="0" b="0"/>
          </a:lnRef>
          <a:fillRef idx="0">
            <a:scrgbClr r="0" g="0" b="0"/>
          </a:fillRef>
          <a:effectRef idx="0">
            <a:scrgbClr r="0" g="0" b="0"/>
          </a:effectRef>
          <a:fontRef idx="minor"/>
        </p:style>
      </p:sp>
      <p:sp>
        <p:nvSpPr>
          <p:cNvPr id="87" name="CustomShape 28"/>
          <p:cNvSpPr/>
          <p:nvPr/>
        </p:nvSpPr>
        <p:spPr>
          <a:xfrm>
            <a:off x="6923520" y="1859760"/>
            <a:ext cx="848880" cy="99792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88" name="CustomShape 29"/>
          <p:cNvSpPr/>
          <p:nvPr/>
        </p:nvSpPr>
        <p:spPr>
          <a:xfrm flipV="1">
            <a:off x="2728440" y="1375560"/>
            <a:ext cx="786600" cy="917640"/>
          </a:xfrm>
          <a:prstGeom prst="bentConnector3">
            <a:avLst>
              <a:gd name="adj1" fmla="val 50000"/>
            </a:avLst>
          </a:prstGeom>
          <a:noFill/>
          <a:ln w="0">
            <a:solidFill>
              <a:srgbClr val="3465A4"/>
            </a:solidFill>
          </a:ln>
        </p:spPr>
        <p:style>
          <a:lnRef idx="0">
            <a:scrgbClr r="0" g="0" b="0"/>
          </a:lnRef>
          <a:fillRef idx="0">
            <a:scrgbClr r="0" g="0" b="0"/>
          </a:fillRef>
          <a:effectRef idx="0">
            <a:scrgbClr r="0" g="0" b="0"/>
          </a:effectRef>
          <a:fontRef idx="minor"/>
        </p:style>
      </p:sp>
      <p:sp>
        <p:nvSpPr>
          <p:cNvPr id="89" name="Line 30"/>
          <p:cNvSpPr/>
          <p:nvPr/>
        </p:nvSpPr>
        <p:spPr>
          <a:xfrm>
            <a:off x="3515040" y="1371600"/>
            <a:ext cx="41148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0" name="CustomShape 31"/>
          <p:cNvSpPr/>
          <p:nvPr/>
        </p:nvSpPr>
        <p:spPr>
          <a:xfrm>
            <a:off x="7629840" y="1371600"/>
            <a:ext cx="599760" cy="91440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91" name="Line 32"/>
          <p:cNvSpPr/>
          <p:nvPr/>
        </p:nvSpPr>
        <p:spPr>
          <a:xfrm flipV="1">
            <a:off x="7772400" y="3200400"/>
            <a:ext cx="228600" cy="6858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92" name="CustomShape 33"/>
          <p:cNvSpPr/>
          <p:nvPr/>
        </p:nvSpPr>
        <p:spPr>
          <a:xfrm>
            <a:off x="9144000" y="2286000"/>
            <a:ext cx="685440" cy="914040"/>
          </a:xfrm>
          <a:prstGeom prst="rect">
            <a:avLst/>
          </a:prstGeom>
          <a:solidFill>
            <a:srgbClr val="FAFAFA"/>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400" b="0" strike="noStrike" spc="-1">
                <a:solidFill>
                  <a:srgbClr val="000000"/>
                </a:solidFill>
                <a:latin typeface="Arial"/>
                <a:ea typeface="DejaVu Sans"/>
              </a:rPr>
              <a:t>Output</a:t>
            </a:r>
            <a:endParaRPr lang="en-US" sz="1400" b="0" strike="noStrike" spc="-1">
              <a:latin typeface="Arial"/>
            </a:endParaRPr>
          </a:p>
          <a:p>
            <a:pPr algn="ctr">
              <a:lnSpc>
                <a:spcPct val="100000"/>
              </a:lnSpc>
            </a:pPr>
            <a:r>
              <a:rPr lang="en-US" sz="1400" b="0" strike="noStrike" spc="-1">
                <a:solidFill>
                  <a:srgbClr val="000000"/>
                </a:solidFill>
                <a:latin typeface="Arial"/>
                <a:ea typeface="DejaVu Sans"/>
              </a:rPr>
              <a:t>(binary)</a:t>
            </a:r>
            <a:endParaRPr lang="en-US" sz="1400" b="0" strike="noStrike" spc="-1">
              <a:latin typeface="Arial"/>
            </a:endParaRPr>
          </a:p>
        </p:txBody>
      </p:sp>
      <p:sp>
        <p:nvSpPr>
          <p:cNvPr id="93" name="CustomShape 34"/>
          <p:cNvSpPr/>
          <p:nvPr/>
        </p:nvSpPr>
        <p:spPr>
          <a:xfrm flipV="1">
            <a:off x="8686800" y="2743200"/>
            <a:ext cx="457200" cy="114480"/>
          </a:xfrm>
          <a:prstGeom prst="bentConnector3">
            <a:avLst>
              <a:gd name="adj1" fmla="val 50000"/>
            </a:avLst>
          </a:prstGeom>
          <a:noFill/>
          <a:ln w="0">
            <a:solidFill>
              <a:srgbClr val="3465A4"/>
            </a:solidFill>
            <a:tailEnd type="triangle" w="med" len="med"/>
          </a:ln>
        </p:spPr>
        <p:style>
          <a:lnRef idx="0">
            <a:scrgbClr r="0" g="0" b="0"/>
          </a:lnRef>
          <a:fillRef idx="0">
            <a:scrgbClr r="0" g="0" b="0"/>
          </a:fillRef>
          <a:effectRef idx="0">
            <a:scrgbClr r="0" g="0" b="0"/>
          </a:effectRef>
          <a:fontRef idx="minor"/>
        </p:style>
      </p:sp>
      <p:sp>
        <p:nvSpPr>
          <p:cNvPr id="94" name="CustomShape 35"/>
          <p:cNvSpPr/>
          <p:nvPr/>
        </p:nvSpPr>
        <p:spPr>
          <a:xfrm flipV="1">
            <a:off x="6629400" y="4834080"/>
            <a:ext cx="1031400" cy="195120"/>
          </a:xfrm>
          <a:prstGeom prst="curvedConnector3">
            <a:avLst>
              <a:gd name="adj1" fmla="val 50000"/>
            </a:avLst>
          </a:prstGeom>
          <a:noFill/>
          <a:ln w="0">
            <a:solidFill>
              <a:srgbClr val="3465A4"/>
            </a:solidFill>
          </a:ln>
        </p:spPr>
        <p:style>
          <a:lnRef idx="0">
            <a:scrgbClr r="0" g="0" b="0"/>
          </a:lnRef>
          <a:fillRef idx="0">
            <a:scrgbClr r="0" g="0" b="0"/>
          </a:fillRef>
          <a:effectRef idx="0">
            <a:scrgbClr r="0" g="0" b="0"/>
          </a:effectRef>
          <a:fontRef idx="minor"/>
        </p:style>
      </p:sp>
      <p:sp>
        <p:nvSpPr>
          <p:cNvPr id="95" name="CustomShape 36"/>
          <p:cNvSpPr/>
          <p:nvPr/>
        </p:nvSpPr>
        <p:spPr>
          <a:xfrm flipV="1">
            <a:off x="7660800" y="4284360"/>
            <a:ext cx="540720" cy="549000"/>
          </a:xfrm>
          <a:prstGeom prst="curvedConnector3">
            <a:avLst>
              <a:gd name="adj1" fmla="val 50000"/>
            </a:avLst>
          </a:prstGeom>
          <a:noFill/>
          <a:ln w="0">
            <a:solidFill>
              <a:srgbClr val="3465A4"/>
            </a:solidFill>
          </a:ln>
        </p:spPr>
        <p:style>
          <a:lnRef idx="0">
            <a:scrgbClr r="0" g="0" b="0"/>
          </a:lnRef>
          <a:fillRef idx="0">
            <a:scrgbClr r="0" g="0" b="0"/>
          </a:fillRef>
          <a:effectRef idx="0">
            <a:scrgbClr r="0" g="0" b="0"/>
          </a:effectRef>
          <a:fontRef idx="minor"/>
        </p:style>
      </p:sp>
      <p:sp>
        <p:nvSpPr>
          <p:cNvPr id="96" name="Line 37"/>
          <p:cNvSpPr/>
          <p:nvPr/>
        </p:nvSpPr>
        <p:spPr>
          <a:xfrm flipV="1">
            <a:off x="8201520" y="3429000"/>
            <a:ext cx="28080" cy="8560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grpSp>
        <p:nvGrpSpPr>
          <p:cNvPr id="97" name="Group 38"/>
          <p:cNvGrpSpPr/>
          <p:nvPr/>
        </p:nvGrpSpPr>
        <p:grpSpPr>
          <a:xfrm>
            <a:off x="0" y="0"/>
            <a:ext cx="0" cy="0"/>
            <a:chOff x="0" y="0"/>
            <a:chExt cx="0" cy="0"/>
          </a:xfrm>
        </p:grpSpPr>
      </p:grpSp>
      <p:grpSp>
        <p:nvGrpSpPr>
          <p:cNvPr id="98" name="Group 39"/>
          <p:cNvGrpSpPr/>
          <p:nvPr/>
        </p:nvGrpSpPr>
        <p:grpSpPr>
          <a:xfrm>
            <a:off x="0" y="0"/>
            <a:ext cx="0" cy="0"/>
            <a:chOff x="0" y="0"/>
            <a:chExt cx="0" cy="0"/>
          </a:xfrm>
        </p:grpSpPr>
      </p:grpSp>
      <p:grpSp>
        <p:nvGrpSpPr>
          <p:cNvPr id="99" name="Group 40"/>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685800" y="457200"/>
            <a:ext cx="8458200" cy="486720"/>
          </a:xfrm>
          <a:prstGeom prst="rect">
            <a:avLst/>
          </a:prstGeom>
          <a:noFill/>
          <a:ln w="0">
            <a:noFill/>
          </a:ln>
        </p:spPr>
        <p:txBody>
          <a:bodyPr lIns="90000" tIns="45000" rIns="90000" bIns="45000">
            <a:noAutofit/>
          </a:bodyPr>
          <a:lstStyle/>
          <a:p>
            <a:r>
              <a:rPr lang="en-US" sz="2800" b="1" i="1" strike="noStrike" spc="-1">
                <a:latin typeface="Arial"/>
              </a:rPr>
              <a:t>Description of Term Used in Data Flow Diagram :</a:t>
            </a:r>
          </a:p>
        </p:txBody>
      </p:sp>
      <p:sp>
        <p:nvSpPr>
          <p:cNvPr id="101" name="TextShape 2"/>
          <p:cNvSpPr txBox="1"/>
          <p:nvPr/>
        </p:nvSpPr>
        <p:spPr>
          <a:xfrm>
            <a:off x="685800" y="943920"/>
            <a:ext cx="8915400" cy="4604760"/>
          </a:xfrm>
          <a:prstGeom prst="rect">
            <a:avLst/>
          </a:prstGeom>
          <a:noFill/>
          <a:ln w="0">
            <a:noFill/>
          </a:ln>
        </p:spPr>
        <p:txBody>
          <a:bodyPr lIns="90000" tIns="45000" rIns="90000" bIns="45000">
            <a:noAutofit/>
          </a:bodyPr>
          <a:lstStyle/>
          <a:p>
            <a:r>
              <a:rPr lang="en-US" sz="1600" b="1" strike="noStrike" spc="-1">
                <a:latin typeface="Arial"/>
              </a:rPr>
              <a:t>Input1 and Input2:</a:t>
            </a:r>
            <a:endParaRPr lang="en-US" sz="1600" b="0" strike="noStrike" spc="-1">
              <a:latin typeface="Arial"/>
            </a:endParaRPr>
          </a:p>
          <a:p>
            <a:r>
              <a:rPr lang="en-US" sz="1600" b="0" strike="noStrike" spc="-1">
                <a:latin typeface="Arial"/>
              </a:rPr>
              <a:t>These are the tweet and retweet respectively which will be used as input for the module.</a:t>
            </a:r>
          </a:p>
          <a:p>
            <a:endParaRPr lang="en-US" sz="1600" b="0" strike="noStrike" spc="-1">
              <a:latin typeface="Arial"/>
            </a:endParaRPr>
          </a:p>
          <a:p>
            <a:r>
              <a:rPr lang="en-US" sz="1600" b="1" strike="noStrike" spc="-1">
                <a:latin typeface="Arial"/>
              </a:rPr>
              <a:t>ContextClassificationModule:</a:t>
            </a:r>
            <a:r>
              <a:rPr lang="en-US" sz="1600" b="0" strike="noStrike" spc="-1">
                <a:latin typeface="Arial"/>
              </a:rPr>
              <a:t> </a:t>
            </a:r>
          </a:p>
          <a:p>
            <a:r>
              <a:rPr lang="en-US" sz="1600" b="0" strike="noStrike" spc="-1">
                <a:latin typeface="Arial"/>
              </a:rPr>
              <a:t>This will take Input1 and Input2 as input and gives output as a string that classifies the Input1 and Input2 according to their context.</a:t>
            </a:r>
          </a:p>
          <a:p>
            <a:endParaRPr lang="en-US" sz="1600" b="0" strike="noStrike" spc="-1">
              <a:latin typeface="Arial"/>
            </a:endParaRPr>
          </a:p>
          <a:p>
            <a:r>
              <a:rPr lang="en-US" sz="1600" b="1" strike="noStrike" spc="-1">
                <a:latin typeface="Arial"/>
              </a:rPr>
              <a:t>SarcasmModule:</a:t>
            </a:r>
            <a:r>
              <a:rPr lang="en-US" sz="1600" b="0" strike="noStrike" spc="-1">
                <a:latin typeface="Arial"/>
              </a:rPr>
              <a:t> </a:t>
            </a:r>
          </a:p>
          <a:p>
            <a:r>
              <a:rPr lang="en-US" sz="1600" b="0" strike="noStrike" spc="-1">
                <a:latin typeface="Arial"/>
              </a:rPr>
              <a:t>This will take Input1 and Input2 as input and gives output as the percentage of sarcastic behavior of input.</a:t>
            </a:r>
          </a:p>
          <a:p>
            <a:endParaRPr lang="en-US" sz="1600" b="0" strike="noStrike" spc="-1">
              <a:latin typeface="Arial"/>
            </a:endParaRPr>
          </a:p>
          <a:p>
            <a:r>
              <a:rPr lang="en-US" sz="1600" b="1" strike="noStrike" spc="-1">
                <a:latin typeface="Arial"/>
              </a:rPr>
              <a:t>CosineSimilarityModule:</a:t>
            </a:r>
            <a:r>
              <a:rPr lang="en-US" sz="1600" b="0" strike="noStrike" spc="-1">
                <a:latin typeface="Arial"/>
              </a:rPr>
              <a:t> </a:t>
            </a:r>
          </a:p>
          <a:p>
            <a:r>
              <a:rPr lang="en-US" sz="1600" b="0" strike="noStrike" spc="-1">
                <a:latin typeface="Arial"/>
              </a:rPr>
              <a:t>It will take Input1 , Input2 and output from ContextClassificationModule which is used to calculate the similarity percentage between two inputs which will be further used to filter out the necessary data.</a:t>
            </a:r>
          </a:p>
          <a:p>
            <a:endParaRPr lang="en-US" sz="1600" b="0" strike="noStrike" spc="-1">
              <a:latin typeface="Arial"/>
            </a:endParaRPr>
          </a:p>
          <a:p>
            <a:r>
              <a:rPr lang="en-US" sz="1600" b="1" strike="noStrike" spc="-1">
                <a:latin typeface="Arial"/>
              </a:rPr>
              <a:t>SentimentAnalysisModule:</a:t>
            </a:r>
            <a:r>
              <a:rPr lang="en-US" sz="1600" b="0" strike="noStrike" spc="-1">
                <a:latin typeface="Arial"/>
              </a:rPr>
              <a:t> </a:t>
            </a:r>
          </a:p>
          <a:p>
            <a:r>
              <a:rPr lang="en-US" sz="1600" b="0" strike="noStrike" spc="-1">
                <a:latin typeface="Arial"/>
              </a:rPr>
              <a:t>It will take the filtered data and output from SarcasmModule to calculate the sentiment for the input,output will be in the vector of binary form.</a:t>
            </a:r>
          </a:p>
          <a:p>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967320" y="1116000"/>
            <a:ext cx="8914680" cy="455400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0" strike="noStrike" spc="-1">
                <a:solidFill>
                  <a:srgbClr val="000000"/>
                </a:solidFill>
                <a:latin typeface="Arial"/>
                <a:ea typeface="DejaVu Sans"/>
              </a:rPr>
              <a:t>Def comp(s, threshold, value):</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r>
              <a:rPr lang="en-US" sz="1200" b="0" i="1" strike="noStrike" spc="-1">
                <a:solidFill>
                  <a:srgbClr val="000000"/>
                </a:solidFill>
                <a:latin typeface="Calibri Light"/>
                <a:ea typeface="DejaVu Sans"/>
              </a:rPr>
              <a:t># if sarcastic_value &gt; threshold return false to reverse the polarity else return true for no change</a:t>
            </a:r>
            <a:endParaRPr lang="en-US" sz="1200" b="0" strike="noStrike" spc="-1">
              <a:latin typeface="Arial"/>
            </a:endParaRPr>
          </a:p>
          <a:p>
            <a:pPr>
              <a:lnSpc>
                <a:spcPct val="100000"/>
              </a:lnSpc>
            </a:pPr>
            <a:r>
              <a:rPr lang="en-US" sz="1200" b="0" i="1" strike="noStrike" spc="-1">
                <a:solidFill>
                  <a:srgbClr val="000000"/>
                </a:solidFill>
                <a:latin typeface="Calibri Light"/>
                <a:ea typeface="DejaVu Sans"/>
              </a:rPr>
              <a:t>	# value used here  is the sarcastic value obtained using SarcasmModule()</a:t>
            </a:r>
            <a:endParaRPr lang="en-US" sz="1200" b="0" strike="noStrike" spc="-1">
              <a:latin typeface="Arial"/>
            </a:endParaRPr>
          </a:p>
          <a:p>
            <a:pPr>
              <a:lnSpc>
                <a:spcPct val="100000"/>
              </a:lnSpc>
            </a:pPr>
            <a:r>
              <a:rPr lang="en-US" sz="1200" b="0" strike="noStrike" spc="-1">
                <a:solidFill>
                  <a:srgbClr val="000000"/>
                </a:solidFill>
                <a:latin typeface="Arial"/>
                <a:ea typeface="DejaVu Sans"/>
              </a:rPr>
              <a:t>	if(value &gt; threshold):</a:t>
            </a:r>
            <a:endParaRPr lang="en-US" sz="1200" b="0" strike="noStrike" spc="-1">
              <a:latin typeface="Arial"/>
            </a:endParaRPr>
          </a:p>
          <a:p>
            <a:pPr>
              <a:lnSpc>
                <a:spcPct val="100000"/>
              </a:lnSpc>
            </a:pPr>
            <a:r>
              <a:rPr lang="en-US" sz="1200" b="0" strike="noStrike" spc="-1">
                <a:solidFill>
                  <a:srgbClr val="000000"/>
                </a:solidFill>
                <a:latin typeface="Arial"/>
                <a:ea typeface="DejaVu Sans"/>
              </a:rPr>
              <a:t>		return false</a:t>
            </a:r>
            <a:endParaRPr lang="en-US" sz="1200" b="0" strike="noStrike" spc="-1">
              <a:latin typeface="Arial"/>
            </a:endParaRPr>
          </a:p>
          <a:p>
            <a:pPr>
              <a:lnSpc>
                <a:spcPct val="100000"/>
              </a:lnSpc>
            </a:pPr>
            <a:r>
              <a:rPr lang="en-US" sz="1200" b="0" strike="noStrike" spc="-1">
                <a:solidFill>
                  <a:srgbClr val="000000"/>
                </a:solidFill>
                <a:latin typeface="Arial"/>
                <a:ea typeface="DejaVu Sans"/>
              </a:rPr>
              <a:t>	else:</a:t>
            </a:r>
            <a:endParaRPr lang="en-US" sz="1200" b="0" strike="noStrike" spc="-1">
              <a:latin typeface="Arial"/>
            </a:endParaRPr>
          </a:p>
          <a:p>
            <a:pPr>
              <a:lnSpc>
                <a:spcPct val="100000"/>
              </a:lnSpc>
            </a:pPr>
            <a:r>
              <a:rPr lang="en-US" sz="1200" b="0" strike="noStrike" spc="-1">
                <a:solidFill>
                  <a:srgbClr val="000000"/>
                </a:solidFill>
                <a:latin typeface="Arial"/>
                <a:ea typeface="DejaVu Sans"/>
              </a:rPr>
              <a:t>		return true</a:t>
            </a:r>
            <a:endParaRPr lang="en-US" sz="1200" b="0" strike="noStrike" spc="-1">
              <a:latin typeface="Arial"/>
            </a:endParaRPr>
          </a:p>
          <a:p>
            <a:pPr>
              <a:lnSpc>
                <a:spcPct val="100000"/>
              </a:lnSpc>
            </a:pPr>
            <a:r>
              <a:rPr lang="en-US" sz="1200" b="0" strike="noStrike" spc="-1">
                <a:solidFill>
                  <a:srgbClr val="000000"/>
                </a:solidFill>
                <a:latin typeface="Arial"/>
                <a:ea typeface="DejaVu Sans"/>
              </a:rPr>
              <a:t>Def model(s1, s2):</a:t>
            </a:r>
            <a:endParaRPr lang="en-US" sz="1200" b="0" strike="noStrike" spc="-1">
              <a:latin typeface="Arial"/>
            </a:endParaRPr>
          </a:p>
          <a:p>
            <a:pPr>
              <a:lnSpc>
                <a:spcPct val="100000"/>
              </a:lnSpc>
            </a:pPr>
            <a:r>
              <a:rPr lang="en-US" sz="1200" b="0" strike="noStrike" spc="-1">
                <a:solidFill>
                  <a:srgbClr val="000000"/>
                </a:solidFill>
                <a:latin typeface="Arial"/>
                <a:ea typeface="DejaVu Sans"/>
              </a:rPr>
              <a:t>	data = [s1, s2]</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r>
              <a:rPr lang="en-US" sz="1200" b="0" i="1" strike="noStrike" spc="-1">
                <a:solidFill>
                  <a:srgbClr val="000000"/>
                </a:solidFill>
                <a:latin typeface="Calibri Light"/>
                <a:ea typeface="DejaVu Sans"/>
              </a:rPr>
              <a:t># </a:t>
            </a:r>
            <a:r>
              <a:rPr lang="en-US" sz="1200" b="1" i="1" strike="noStrike" spc="-1">
                <a:solidFill>
                  <a:srgbClr val="000000"/>
                </a:solidFill>
                <a:latin typeface="Calibri Light"/>
                <a:ea typeface="DejaVu Sans"/>
              </a:rPr>
              <a:t>STEP 1</a:t>
            </a:r>
            <a:r>
              <a:rPr lang="en-US" sz="1200" b="0" i="1" strike="noStrike" spc="-1">
                <a:solidFill>
                  <a:srgbClr val="000000"/>
                </a:solidFill>
                <a:latin typeface="Calibri Light"/>
                <a:ea typeface="DejaVu Sans"/>
              </a:rPr>
              <a:t>  find the topic for the data</a:t>
            </a:r>
            <a:endParaRPr lang="en-US" sz="1200" b="0" strike="noStrike" spc="-1">
              <a:latin typeface="Arial"/>
            </a:endParaRPr>
          </a:p>
          <a:p>
            <a:pPr>
              <a:lnSpc>
                <a:spcPct val="100000"/>
              </a:lnSpc>
            </a:pPr>
            <a:r>
              <a:rPr lang="en-US" sz="1200" b="0" strike="noStrike" spc="-1">
                <a:solidFill>
                  <a:srgbClr val="000000"/>
                </a:solidFill>
                <a:latin typeface="Arial"/>
                <a:ea typeface="DejaVu Sans"/>
              </a:rPr>
              <a:t>	topic_decided = ContextClassificationModule(s1, s2)</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r>
              <a:rPr lang="en-US" sz="1200" b="0" i="1" strike="noStrike" spc="-1">
                <a:solidFill>
                  <a:srgbClr val="000000"/>
                </a:solidFill>
                <a:latin typeface="Calibri Light"/>
                <a:ea typeface="DejaVu Sans"/>
              </a:rPr>
              <a:t># </a:t>
            </a:r>
            <a:r>
              <a:rPr lang="en-US" sz="1200" b="1" i="1" strike="noStrike" spc="-1">
                <a:solidFill>
                  <a:srgbClr val="000000"/>
                </a:solidFill>
                <a:latin typeface="Calibri Light"/>
                <a:ea typeface="DejaVu Sans"/>
              </a:rPr>
              <a:t>STEP 2</a:t>
            </a:r>
            <a:r>
              <a:rPr lang="en-US" sz="1200" b="0" i="1" strike="noStrike" spc="-1">
                <a:solidFill>
                  <a:srgbClr val="000000"/>
                </a:solidFill>
                <a:latin typeface="Calibri Light"/>
                <a:ea typeface="DejaVu Sans"/>
              </a:rPr>
              <a:t> calculate the similarity between data</a:t>
            </a:r>
            <a:endParaRPr lang="en-US" sz="1200" b="0" strike="noStrike" spc="-1">
              <a:latin typeface="Arial"/>
            </a:endParaRPr>
          </a:p>
          <a:p>
            <a:pPr>
              <a:lnSpc>
                <a:spcPct val="100000"/>
              </a:lnSpc>
            </a:pPr>
            <a:r>
              <a:rPr lang="en-US" sz="1200" b="0" strike="noStrike" spc="-1">
                <a:solidFill>
                  <a:srgbClr val="000000"/>
                </a:solidFill>
                <a:latin typeface="Arial"/>
                <a:ea typeface="DejaVu Sans"/>
              </a:rPr>
              <a:t>	similarity_percentage = CosineSimilarityModule(s1, s2, topic_decided)</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r>
              <a:rPr lang="en-US" sz="1200" b="0" i="1" strike="noStrike" spc="-1">
                <a:solidFill>
                  <a:srgbClr val="000000"/>
                </a:solidFill>
                <a:latin typeface="Calibri Light"/>
                <a:ea typeface="DejaVu Sans"/>
              </a:rPr>
              <a:t># </a:t>
            </a:r>
            <a:r>
              <a:rPr lang="en-US" sz="1200" b="1" i="1" strike="noStrike" spc="-1">
                <a:solidFill>
                  <a:srgbClr val="000000"/>
                </a:solidFill>
                <a:latin typeface="Calibri Light"/>
                <a:ea typeface="DejaVu Sans"/>
              </a:rPr>
              <a:t>STEP 3</a:t>
            </a:r>
            <a:r>
              <a:rPr lang="en-US" sz="1200" b="0" i="1" strike="noStrike" spc="-1">
                <a:solidFill>
                  <a:srgbClr val="000000"/>
                </a:solidFill>
                <a:latin typeface="Calibri Light"/>
                <a:ea typeface="DejaVu Sans"/>
              </a:rPr>
              <a:t> calculate the sarcastic percentage for each data</a:t>
            </a:r>
            <a:endParaRPr lang="en-US" sz="1200" b="0" strike="noStrike" spc="-1">
              <a:latin typeface="Arial"/>
            </a:endParaRPr>
          </a:p>
          <a:p>
            <a:pPr>
              <a:lnSpc>
                <a:spcPct val="100000"/>
              </a:lnSpc>
            </a:pPr>
            <a:r>
              <a:rPr lang="en-US" sz="1200" b="0" strike="noStrike" spc="-1">
                <a:solidFill>
                  <a:srgbClr val="000000"/>
                </a:solidFill>
                <a:latin typeface="Arial"/>
                <a:ea typeface="DejaVu Sans"/>
              </a:rPr>
              <a:t>	sarcasm_percentage = SarcasmModule(s1, s2)</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r>
              <a:rPr lang="en-US" sz="1200" b="0" i="1" strike="noStrike" spc="-1">
                <a:solidFill>
                  <a:srgbClr val="000000"/>
                </a:solidFill>
                <a:latin typeface="Calibri Light"/>
                <a:ea typeface="DejaVu Sans"/>
              </a:rPr>
              <a:t># </a:t>
            </a:r>
            <a:r>
              <a:rPr lang="en-US" sz="1200" b="1" i="1" strike="noStrike" spc="-1">
                <a:solidFill>
                  <a:srgbClr val="000000"/>
                </a:solidFill>
                <a:latin typeface="Calibri Light"/>
                <a:ea typeface="DejaVu Sans"/>
              </a:rPr>
              <a:t>STEP 4</a:t>
            </a:r>
            <a:r>
              <a:rPr lang="en-US" sz="1200" b="0" i="1" strike="noStrike" spc="-1">
                <a:solidFill>
                  <a:srgbClr val="000000"/>
                </a:solidFill>
                <a:latin typeface="Calibri Light"/>
                <a:ea typeface="DejaVu Sans"/>
              </a:rPr>
              <a:t> calculate sentiment using previous output as input along with comp() function for reverse the output where needed</a:t>
            </a:r>
            <a:endParaRPr lang="en-US" sz="1200" b="0" strike="noStrike" spc="-1">
              <a:latin typeface="Arial"/>
            </a:endParaRPr>
          </a:p>
          <a:p>
            <a:pPr>
              <a:lnSpc>
                <a:spcPct val="100000"/>
              </a:lnSpc>
            </a:pPr>
            <a:r>
              <a:rPr lang="en-US" sz="1200" b="0" strike="noStrike" spc="-1">
                <a:solidFill>
                  <a:srgbClr val="000000"/>
                </a:solidFill>
                <a:latin typeface="Arial"/>
                <a:ea typeface="DejaVu Sans"/>
              </a:rPr>
              <a:t>	final_output = SentimentAnalysisModule(s1, s2, sarcasm_percentage, comp)</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1" strike="noStrike" spc="-1">
                <a:solidFill>
                  <a:srgbClr val="000000"/>
                </a:solidFill>
                <a:latin typeface="Arial"/>
                <a:ea typeface="DejaVu Sans"/>
              </a:rPr>
              <a:t>NOTE</a:t>
            </a:r>
            <a:r>
              <a:rPr lang="en-US" sz="1200" b="0" strike="noStrike" spc="-1">
                <a:solidFill>
                  <a:srgbClr val="000000"/>
                </a:solidFill>
                <a:latin typeface="Arial"/>
                <a:ea typeface="DejaVu Sans"/>
              </a:rPr>
              <a:t>: ContextClassificationModule() , CosineSimilarityModule() , SarcasmModule() , SentimentAnalysisModule() </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are the modules created and takes input as maintained  </a:t>
            </a:r>
            <a:endParaRPr lang="en-US" sz="1200" b="0" strike="noStrike" spc="-1">
              <a:latin typeface="Arial"/>
            </a:endParaRPr>
          </a:p>
          <a:p>
            <a:pPr>
              <a:lnSpc>
                <a:spcPct val="100000"/>
              </a:lnSpc>
            </a:pPr>
            <a:r>
              <a:rPr lang="en-US" sz="1200" b="0" strike="noStrike" spc="-1">
                <a:solidFill>
                  <a:srgbClr val="000000"/>
                </a:solidFill>
                <a:latin typeface="Arial"/>
                <a:ea typeface="DejaVu Sans"/>
              </a:rPr>
              <a:t>	</a:t>
            </a:r>
            <a:endParaRPr lang="en-US" sz="1200" b="0" strike="noStrike" spc="-1">
              <a:latin typeface="Arial"/>
            </a:endParaRPr>
          </a:p>
        </p:txBody>
      </p:sp>
      <p:sp>
        <p:nvSpPr>
          <p:cNvPr id="103" name="CustomShape 2"/>
          <p:cNvSpPr/>
          <p:nvPr/>
        </p:nvSpPr>
        <p:spPr>
          <a:xfrm>
            <a:off x="720000" y="180000"/>
            <a:ext cx="8999280" cy="947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300" b="1" i="1" strike="noStrike" spc="-1">
                <a:solidFill>
                  <a:srgbClr val="333333"/>
                </a:solidFill>
                <a:latin typeface="Noto Sans Regular"/>
                <a:ea typeface="DejaVu Sans"/>
              </a:rPr>
              <a:t>Algorithm : </a:t>
            </a:r>
            <a:endParaRPr lang="en-US" sz="3300" b="0" strike="noStrike" spc="-1">
              <a:latin typeface="Arial"/>
            </a:endParaRPr>
          </a:p>
        </p:txBody>
      </p:sp>
      <p:grpSp>
        <p:nvGrpSpPr>
          <p:cNvPr id="104" name="Group 3"/>
          <p:cNvGrpSpPr/>
          <p:nvPr/>
        </p:nvGrpSpPr>
        <p:grpSpPr>
          <a:xfrm>
            <a:off x="0" y="0"/>
            <a:ext cx="0" cy="0"/>
            <a:chOff x="0" y="0"/>
            <a:chExt cx="0" cy="0"/>
          </a:xfrm>
        </p:grpSpPr>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720000" y="172440"/>
            <a:ext cx="8999280" cy="62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4400" b="0" i="1" strike="noStrike" spc="-1">
                <a:solidFill>
                  <a:srgbClr val="000000"/>
                </a:solidFill>
                <a:latin typeface="Arial"/>
                <a:ea typeface="DejaVu Sans"/>
              </a:rPr>
              <a:t>Datasets:</a:t>
            </a:r>
            <a:endParaRPr lang="en-US" sz="4400" b="0" strike="noStrike" spc="-1">
              <a:latin typeface="Arial"/>
            </a:endParaRPr>
          </a:p>
        </p:txBody>
      </p:sp>
      <p:sp>
        <p:nvSpPr>
          <p:cNvPr id="106" name="CustomShape 2"/>
          <p:cNvSpPr/>
          <p:nvPr/>
        </p:nvSpPr>
        <p:spPr>
          <a:xfrm>
            <a:off x="845280" y="914400"/>
            <a:ext cx="8984160" cy="43639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360">
              <a:lnSpc>
                <a:spcPct val="90000"/>
              </a:lnSpc>
              <a:spcBef>
                <a:spcPts val="1001"/>
              </a:spcBef>
            </a:pPr>
            <a:r>
              <a:rPr lang="en-US" sz="1400" b="1" strike="noStrike" spc="-1">
                <a:solidFill>
                  <a:srgbClr val="000000"/>
                </a:solidFill>
                <a:latin typeface="Arial"/>
                <a:ea typeface="Times New Roman"/>
              </a:rPr>
              <a:t>Dataset-I for Context classification</a:t>
            </a:r>
            <a:r>
              <a:rPr lang="en-US" sz="1400" b="0" strike="noStrike" spc="-1">
                <a:solidFill>
                  <a:srgbClr val="000000"/>
                </a:solidFill>
                <a:latin typeface="Arial"/>
                <a:ea typeface="Times New Roman"/>
              </a:rPr>
              <a:t>:</a:t>
            </a:r>
            <a:endParaRPr lang="en-US" sz="14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We have created a dataset of 5434 sentences from Wikipedia of different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Topics such as ‘sports’, ‘politics’ and ‘terrorism’.					Dataset-I</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There are approximate equal sentences of each topic (approximately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1800 from each)</a:t>
            </a:r>
            <a:endParaRPr lang="en-US" sz="1100" b="0" strike="noStrike" spc="-1">
              <a:latin typeface="Arial"/>
            </a:endParaRPr>
          </a:p>
          <a:p>
            <a:pPr marL="360">
              <a:lnSpc>
                <a:spcPct val="90000"/>
              </a:lnSpc>
              <a:spcBef>
                <a:spcPts val="1001"/>
              </a:spcBef>
            </a:pPr>
            <a:r>
              <a:rPr lang="en-US" sz="1400" b="1" strike="noStrike" spc="-1">
                <a:solidFill>
                  <a:srgbClr val="000000"/>
                </a:solidFill>
                <a:latin typeface="Arial"/>
                <a:ea typeface="Times New Roman"/>
              </a:rPr>
              <a:t> Dataset – II for Sarcasm Detection</a:t>
            </a:r>
            <a:r>
              <a:rPr lang="en-US" sz="1400" b="0" strike="noStrike" spc="-1">
                <a:solidFill>
                  <a:srgbClr val="000000"/>
                </a:solidFill>
                <a:latin typeface="Arial"/>
                <a:ea typeface="Times New Roman"/>
              </a:rPr>
              <a:t>:</a:t>
            </a:r>
            <a:endParaRPr lang="en-US" sz="14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We have a data set of 26709 tweets in English coming from Kaggle.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It is composed of 2 columns that are headline and class.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class contains a binary value, 0 if the tweet is not sarcasm,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1 if the tweet is </a:t>
            </a:r>
            <a:r>
              <a:rPr lang="en-US" sz="1100" b="0" strike="noStrike" spc="-1">
                <a:solidFill>
                  <a:srgbClr val="000000"/>
                </a:solidFill>
                <a:latin typeface="Arial"/>
                <a:ea typeface="Calibri"/>
              </a:rPr>
              <a:t>sarcasm.							Dataset-II</a:t>
            </a:r>
            <a:endParaRPr lang="en-US" sz="1100" b="0" strike="noStrike" spc="-1">
              <a:latin typeface="Arial"/>
            </a:endParaRPr>
          </a:p>
          <a:p>
            <a:pPr marL="360">
              <a:lnSpc>
                <a:spcPct val="90000"/>
              </a:lnSpc>
              <a:spcBef>
                <a:spcPts val="1001"/>
              </a:spcBef>
            </a:pPr>
            <a:r>
              <a:rPr lang="en-US" sz="1400" b="1" strike="noStrike" spc="-1">
                <a:solidFill>
                  <a:srgbClr val="000000"/>
                </a:solidFill>
                <a:latin typeface="Arial"/>
                <a:ea typeface="Times New Roman"/>
              </a:rPr>
              <a:t>Dataset-III for Sentiment Analysis:</a:t>
            </a:r>
            <a:endParaRPr lang="en-US" sz="14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We have a dataset of 20000 tweets in English coming from the bz </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Times New Roman"/>
              </a:rPr>
              <a:t>format file where 9743 negative and 10257 positive.</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DejaVu Sans"/>
              </a:rPr>
              <a:t>It contains paragraphs for positive tweets and negative tweets and 0 if tweet</a:t>
            </a:r>
            <a:endParaRPr lang="en-US" sz="1100" b="0" strike="noStrike" spc="-1">
              <a:latin typeface="Arial"/>
            </a:endParaRPr>
          </a:p>
          <a:p>
            <a:pPr marL="360">
              <a:lnSpc>
                <a:spcPct val="90000"/>
              </a:lnSpc>
              <a:spcBef>
                <a:spcPts val="1001"/>
              </a:spcBef>
            </a:pPr>
            <a:r>
              <a:rPr lang="en-US" sz="1100" b="0" strike="noStrike" spc="-1">
                <a:solidFill>
                  <a:srgbClr val="000000"/>
                </a:solidFill>
                <a:latin typeface="Arial"/>
                <a:ea typeface="DejaVu Sans"/>
              </a:rPr>
              <a:t>is negative and 1 if  tweet is positive.</a:t>
            </a:r>
            <a:endParaRPr lang="en-US" sz="1100" b="0" strike="noStrike" spc="-1">
              <a:latin typeface="Arial"/>
            </a:endParaRPr>
          </a:p>
          <a:p>
            <a:pPr>
              <a:lnSpc>
                <a:spcPct val="90000"/>
              </a:lnSpc>
              <a:spcBef>
                <a:spcPts val="1001"/>
              </a:spcBef>
            </a:pPr>
            <a:endParaRPr lang="en-US" sz="1100" b="0" strike="noStrike" spc="-1">
              <a:latin typeface="Arial"/>
            </a:endParaRPr>
          </a:p>
          <a:p>
            <a:pPr>
              <a:lnSpc>
                <a:spcPct val="90000"/>
              </a:lnSpc>
              <a:spcBef>
                <a:spcPts val="1001"/>
              </a:spcBef>
            </a:pPr>
            <a:endParaRPr lang="en-US" sz="1100" b="0" strike="noStrike" spc="-1">
              <a:latin typeface="Arial"/>
            </a:endParaRPr>
          </a:p>
          <a:p>
            <a:pPr>
              <a:lnSpc>
                <a:spcPct val="90000"/>
              </a:lnSpc>
              <a:spcBef>
                <a:spcPts val="1001"/>
              </a:spcBef>
            </a:pPr>
            <a:endParaRPr lang="en-US" sz="1100" b="0" strike="noStrike" spc="-1">
              <a:latin typeface="Arial"/>
            </a:endParaRPr>
          </a:p>
          <a:p>
            <a:pPr>
              <a:lnSpc>
                <a:spcPct val="90000"/>
              </a:lnSpc>
              <a:spcBef>
                <a:spcPts val="1001"/>
              </a:spcBef>
            </a:pPr>
            <a:endParaRPr lang="en-US" sz="1100" b="0" strike="noStrike" spc="-1">
              <a:latin typeface="Arial"/>
            </a:endParaRPr>
          </a:p>
          <a:p>
            <a:pPr>
              <a:lnSpc>
                <a:spcPct val="90000"/>
              </a:lnSpc>
              <a:spcBef>
                <a:spcPts val="1001"/>
              </a:spcBef>
            </a:pPr>
            <a:endParaRPr lang="en-US" sz="1100" b="0" strike="noStrike" spc="-1">
              <a:latin typeface="Arial"/>
            </a:endParaRPr>
          </a:p>
        </p:txBody>
      </p:sp>
      <p:graphicFrame>
        <p:nvGraphicFramePr>
          <p:cNvPr id="107" name="Table 3"/>
          <p:cNvGraphicFramePr/>
          <p:nvPr/>
        </p:nvGraphicFramePr>
        <p:xfrm>
          <a:off x="6639840" y="1758600"/>
          <a:ext cx="3440880" cy="1648080"/>
        </p:xfrm>
        <a:graphic>
          <a:graphicData uri="http://schemas.openxmlformats.org/drawingml/2006/table">
            <a:tbl>
              <a:tblPr/>
              <a:tblGrid>
                <a:gridCol w="2624040"/>
                <a:gridCol w="816840"/>
              </a:tblGrid>
              <a:tr h="274680">
                <a:tc>
                  <a:txBody>
                    <a:bodyPr/>
                    <a:lstStyle/>
                    <a:p>
                      <a:pPr algn="r">
                        <a:lnSpc>
                          <a:spcPct val="107000"/>
                        </a:lnSpc>
                        <a:spcBef>
                          <a:spcPts val="1199"/>
                        </a:spcBef>
                      </a:pPr>
                      <a:r>
                        <a:rPr lang="en-US" sz="800" b="0" strike="noStrike" spc="-1">
                          <a:solidFill>
                            <a:srgbClr val="FFFFFF"/>
                          </a:solidFill>
                          <a:latin typeface="Arial"/>
                          <a:ea typeface="DejaVu Sans"/>
                        </a:rPr>
                        <a:t>Headline</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FFFFFF"/>
                          </a:solidFill>
                          <a:latin typeface="Arial"/>
                          <a:ea typeface="DejaVu Sans"/>
                        </a:rPr>
                        <a:t>is_sarcastic</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r>
              <a:tr h="274680">
                <a:tc>
                  <a:txBody>
                    <a:bodyPr/>
                    <a:lstStyle/>
                    <a:p>
                      <a:pPr algn="r">
                        <a:lnSpc>
                          <a:spcPct val="107000"/>
                        </a:lnSpc>
                        <a:spcBef>
                          <a:spcPts val="1199"/>
                        </a:spcBef>
                      </a:pPr>
                      <a:r>
                        <a:rPr lang="en-US" sz="800" b="0" strike="noStrike" spc="-1">
                          <a:solidFill>
                            <a:srgbClr val="FFFFFF"/>
                          </a:solidFill>
                          <a:latin typeface="Arial"/>
                          <a:ea typeface="DejaVu Sans"/>
                        </a:rPr>
                        <a:t>former versace store clerk sues over secret 'b...</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000000"/>
                          </a:solidFill>
                          <a:latin typeface="Arial"/>
                          <a:ea typeface="DejaVu Sans"/>
                        </a:rPr>
                        <a:t>0</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4680">
                <a:tc>
                  <a:txBody>
                    <a:bodyPr/>
                    <a:lstStyle/>
                    <a:p>
                      <a:pPr algn="r">
                        <a:lnSpc>
                          <a:spcPct val="107000"/>
                        </a:lnSpc>
                        <a:spcBef>
                          <a:spcPts val="1199"/>
                        </a:spcBef>
                      </a:pPr>
                      <a:r>
                        <a:rPr lang="en-US" sz="800" b="0" strike="noStrike" spc="-1">
                          <a:solidFill>
                            <a:srgbClr val="FFFFFF"/>
                          </a:solidFill>
                          <a:latin typeface="Arial"/>
                          <a:ea typeface="DejaVu Sans"/>
                        </a:rPr>
                        <a:t>the 'roseanne' revival catches up to our thorn...</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000000"/>
                          </a:solidFill>
                          <a:latin typeface="Arial"/>
                          <a:ea typeface="DejaVu Sans"/>
                        </a:rPr>
                        <a:t>0</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4680">
                <a:tc>
                  <a:txBody>
                    <a:bodyPr/>
                    <a:lstStyle/>
                    <a:p>
                      <a:pPr algn="r">
                        <a:lnSpc>
                          <a:spcPct val="107000"/>
                        </a:lnSpc>
                        <a:spcBef>
                          <a:spcPts val="1199"/>
                        </a:spcBef>
                      </a:pPr>
                      <a:r>
                        <a:rPr lang="en-US" sz="800" b="0" strike="noStrike" spc="-1">
                          <a:solidFill>
                            <a:srgbClr val="FFFFFF"/>
                          </a:solidFill>
                          <a:latin typeface="Arial"/>
                          <a:ea typeface="DejaVu Sans"/>
                        </a:rPr>
                        <a:t>mom starting to fear son's web series closest ...</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000000"/>
                          </a:solidFill>
                          <a:latin typeface="Arial"/>
                          <a:ea typeface="DejaVu Sans"/>
                        </a:rPr>
                        <a:t>1</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274680">
                <a:tc>
                  <a:txBody>
                    <a:bodyPr/>
                    <a:lstStyle/>
                    <a:p>
                      <a:pPr algn="r">
                        <a:lnSpc>
                          <a:spcPct val="107000"/>
                        </a:lnSpc>
                        <a:spcBef>
                          <a:spcPts val="1199"/>
                        </a:spcBef>
                      </a:pPr>
                      <a:r>
                        <a:rPr lang="en-US" sz="800" b="0" strike="noStrike" spc="-1">
                          <a:solidFill>
                            <a:srgbClr val="FFFFFF"/>
                          </a:solidFill>
                          <a:latin typeface="Arial"/>
                          <a:ea typeface="DejaVu Sans"/>
                        </a:rPr>
                        <a:t>boehner just wants wife to listen, not come up...</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000000"/>
                          </a:solidFill>
                          <a:latin typeface="Arial"/>
                          <a:ea typeface="DejaVu Sans"/>
                        </a:rPr>
                        <a:t>1</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4680">
                <a:tc>
                  <a:txBody>
                    <a:bodyPr/>
                    <a:lstStyle/>
                    <a:p>
                      <a:pPr algn="r">
                        <a:lnSpc>
                          <a:spcPct val="107000"/>
                        </a:lnSpc>
                        <a:spcBef>
                          <a:spcPts val="1199"/>
                        </a:spcBef>
                      </a:pPr>
                      <a:r>
                        <a:rPr lang="en-US" sz="800" b="0" strike="noStrike" spc="-1">
                          <a:solidFill>
                            <a:srgbClr val="FFFFFF"/>
                          </a:solidFill>
                          <a:latin typeface="Arial"/>
                          <a:ea typeface="DejaVu Sans"/>
                        </a:rPr>
                        <a:t>j.k. rowling wishes snape happy birthday in th...</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lstStyle/>
                    <a:p>
                      <a:pPr algn="r">
                        <a:lnSpc>
                          <a:spcPct val="107000"/>
                        </a:lnSpc>
                        <a:spcBef>
                          <a:spcPts val="1199"/>
                        </a:spcBef>
                      </a:pPr>
                      <a:r>
                        <a:rPr lang="en-US" sz="800" b="0" strike="noStrike" spc="-1">
                          <a:solidFill>
                            <a:srgbClr val="000000"/>
                          </a:solidFill>
                          <a:latin typeface="Arial"/>
                          <a:ea typeface="DejaVu Sans"/>
                        </a:rPr>
                        <a:t>0</a:t>
                      </a:r>
                      <a:endParaRPr lang="en-US" sz="800" b="0" strike="noStrike" spc="-1">
                        <a:latin typeface="Arial"/>
                      </a:endParaRPr>
                    </a:p>
                  </a:txBody>
                  <a:tcPr marL="75960" marR="7596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pic>
        <p:nvPicPr>
          <p:cNvPr id="108" name="Picture 4_0" descr="df_read_suffeled"/>
          <p:cNvPicPr/>
          <p:nvPr/>
        </p:nvPicPr>
        <p:blipFill>
          <a:blip r:embed="rId2"/>
          <a:srcRect l="-651" t="379" r="651" b="47557"/>
          <a:stretch/>
        </p:blipFill>
        <p:spPr>
          <a:xfrm>
            <a:off x="6540480" y="344880"/>
            <a:ext cx="3482640" cy="1118880"/>
          </a:xfrm>
          <a:prstGeom prst="rect">
            <a:avLst/>
          </a:prstGeom>
          <a:ln w="0">
            <a:noFill/>
          </a:ln>
        </p:spPr>
      </p:pic>
      <p:pic>
        <p:nvPicPr>
          <p:cNvPr id="109" name="Picture 5_0"/>
          <p:cNvPicPr/>
          <p:nvPr/>
        </p:nvPicPr>
        <p:blipFill>
          <a:blip r:embed="rId3"/>
          <a:stretch/>
        </p:blipFill>
        <p:spPr>
          <a:xfrm>
            <a:off x="6063120" y="3700800"/>
            <a:ext cx="4079520" cy="1480320"/>
          </a:xfrm>
          <a:prstGeom prst="rect">
            <a:avLst/>
          </a:prstGeom>
          <a:ln w="0">
            <a:noFill/>
          </a:ln>
        </p:spPr>
      </p:pic>
      <p:sp>
        <p:nvSpPr>
          <p:cNvPr id="110" name="CustomShape 4"/>
          <p:cNvSpPr/>
          <p:nvPr/>
        </p:nvSpPr>
        <p:spPr>
          <a:xfrm>
            <a:off x="8102880" y="5185440"/>
            <a:ext cx="1045800" cy="28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100" b="0" strike="noStrike" spc="-1">
                <a:solidFill>
                  <a:srgbClr val="000000"/>
                </a:solidFill>
                <a:latin typeface="Arial"/>
                <a:ea typeface="DejaVu Sans"/>
              </a:rPr>
              <a:t>Dataset-III</a:t>
            </a:r>
            <a:endParaRPr lang="en-US"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Template>
  <TotalTime>539</TotalTime>
  <Words>1979</Words>
  <Application>Microsoft Office PowerPoint</Application>
  <PresentationFormat>Custom</PresentationFormat>
  <Paragraphs>282</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charter;Georgia</vt:lpstr>
      <vt:lpstr>DejaVu Sans</vt:lpstr>
      <vt:lpstr>Lucida Grande</vt:lpstr>
      <vt:lpstr>Noto Sans Regular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Asus</dc:creator>
  <dc:description/>
  <cp:lastModifiedBy>Asus</cp:lastModifiedBy>
  <cp:revision>52</cp:revision>
  <dcterms:created xsi:type="dcterms:W3CDTF">2021-05-29T07:36:04Z</dcterms:created>
  <dcterms:modified xsi:type="dcterms:W3CDTF">2021-05-30T09:14:16Z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37</vt:i4>
  </property>
</Properties>
</file>